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715000" cx="9144000"/>
  <p:notesSz cx="6858000" cy="9144000"/>
  <p:embeddedFontLst>
    <p:embeddedFont>
      <p:font typeface="Open Sans ExtraBold"/>
      <p:bold r:id="rId33"/>
      <p:boldItalic r:id="rId34"/>
    </p:embeddedFont>
    <p:embeddedFont>
      <p:font typeface="Open Sans Light"/>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penSansExtraBold-bold.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penSansLight-regular.fntdata"/><Relationship Id="rId12" Type="http://schemas.openxmlformats.org/officeDocument/2006/relationships/slide" Target="slides/slide7.xml"/><Relationship Id="rId34" Type="http://schemas.openxmlformats.org/officeDocument/2006/relationships/font" Target="fonts/OpenSansExtraBold-boldItalic.fntdata"/><Relationship Id="rId15" Type="http://schemas.openxmlformats.org/officeDocument/2006/relationships/slide" Target="slides/slide10.xml"/><Relationship Id="rId37" Type="http://schemas.openxmlformats.org/officeDocument/2006/relationships/font" Target="fonts/OpenSansLight-italic.fntdata"/><Relationship Id="rId14" Type="http://schemas.openxmlformats.org/officeDocument/2006/relationships/slide" Target="slides/slide9.xml"/><Relationship Id="rId36" Type="http://schemas.openxmlformats.org/officeDocument/2006/relationships/font" Target="fonts/OpenSansLight-bold.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OpenSans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19a6d3098_0_9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19a6d309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19a6d3098_0_10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19a6d309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19a6d3098_0_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19a6d309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19a6d3098_0_8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19a6d309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19a6d3098_0_8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19a6d309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19a6d3098_0_9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19a6d309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19a6d3098_0_21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9a6d309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19a6d3098_0_15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19a6d309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19a6d3098_0_12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19a6d309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19a6d3098_0_9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19a6d309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19a6d3098_0_1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19a6d30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19a6d3098_0_13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19a6d309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19a6d3098_0_32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19a6d309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19a6d3098_0_9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19a6d309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19a6d3098_0_13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19a6d309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19a6d3098_0_26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19a6d309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19a6d3098_0_28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19a6d3098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19a6d3098_0_30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19a6d3098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19a6d3098_0_15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19a6d309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7b3062b69_0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7b3062b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19a6d3098_0_1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19a6d309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7b3062b69_0_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7b3062b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7b3062b69_0_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7b3062b6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19a6d3098_0_5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19a6d309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19a6d3098_0_6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19a6d30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19a6d3098_0_7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19a6d309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827306"/>
            <a:ext cx="8520600" cy="2280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149028"/>
            <a:ext cx="8520600" cy="88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229028"/>
            <a:ext cx="8520600" cy="2181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502472"/>
            <a:ext cx="8520600" cy="1445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389833"/>
            <a:ext cx="8520600" cy="935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280528"/>
            <a:ext cx="3999900" cy="379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280528"/>
            <a:ext cx="3999900" cy="379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617333"/>
            <a:ext cx="2808000" cy="839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544000"/>
            <a:ext cx="2808000" cy="3532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500167"/>
            <a:ext cx="6367800" cy="4545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39"/>
            <a:ext cx="4572000" cy="57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370194"/>
            <a:ext cx="4045200" cy="164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114528"/>
            <a:ext cx="4045200" cy="1372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804528"/>
            <a:ext cx="3837000" cy="41058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700639"/>
            <a:ext cx="5998800" cy="6723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20000" r="0" t="0"/>
          <a:stretch/>
        </p:blipFill>
        <p:spPr>
          <a:xfrm>
            <a:off x="0" y="0"/>
            <a:ext cx="9144000" cy="5715000"/>
          </a:xfrm>
          <a:prstGeom prst="rect">
            <a:avLst/>
          </a:prstGeom>
          <a:noFill/>
          <a:ln>
            <a:noFill/>
          </a:ln>
        </p:spPr>
      </p:pic>
      <p:sp>
        <p:nvSpPr>
          <p:cNvPr id="55" name="Google Shape;55;p13"/>
          <p:cNvSpPr txBox="1"/>
          <p:nvPr/>
        </p:nvSpPr>
        <p:spPr>
          <a:xfrm>
            <a:off x="159625" y="482175"/>
            <a:ext cx="6000600" cy="485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Clr>
                <a:schemeClr val="dk1"/>
              </a:buClr>
              <a:buSzPts val="1100"/>
              <a:buFont typeface="Arial"/>
              <a:buNone/>
            </a:pPr>
            <a:r>
              <a:rPr lang="en" sz="800">
                <a:solidFill>
                  <a:schemeClr val="dk1"/>
                </a:solidFill>
                <a:latin typeface="Open Sans Light"/>
                <a:ea typeface="Open Sans Light"/>
                <a:cs typeface="Open Sans Light"/>
                <a:sym typeface="Open Sans Light"/>
              </a:rPr>
              <a:t>UDD - Universidad del Desarrollo_MDS - Master in Data Science</a:t>
            </a:r>
            <a:endParaRPr sz="8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lang="en" sz="4800">
                <a:solidFill>
                  <a:schemeClr val="dk1"/>
                </a:solidFill>
                <a:latin typeface="Open Sans ExtraBold"/>
                <a:ea typeface="Open Sans ExtraBold"/>
                <a:cs typeface="Open Sans ExtraBold"/>
                <a:sym typeface="Open Sans ExtraBold"/>
              </a:rPr>
              <a:t>PRODUCT RECOMMENDER</a:t>
            </a:r>
            <a:endParaRPr sz="4800">
              <a:solidFill>
                <a:schemeClr val="dk1"/>
              </a:solidFill>
              <a:latin typeface="Open Sans ExtraBold"/>
              <a:ea typeface="Open Sans ExtraBold"/>
              <a:cs typeface="Open Sans ExtraBold"/>
              <a:sym typeface="Open Sans ExtraBold"/>
            </a:endParaRPr>
          </a:p>
          <a:p>
            <a:pPr indent="0" lvl="0" marL="0" rtl="0" algn="l">
              <a:lnSpc>
                <a:spcPct val="100000"/>
              </a:lnSpc>
              <a:spcBef>
                <a:spcPts val="1000"/>
              </a:spcBef>
              <a:spcAft>
                <a:spcPts val="0"/>
              </a:spcAft>
              <a:buClr>
                <a:schemeClr val="dk1"/>
              </a:buClr>
              <a:buSzPts val="1100"/>
              <a:buFont typeface="Arial"/>
              <a:buNone/>
            </a:pPr>
            <a:r>
              <a:rPr lang="en" sz="4800">
                <a:solidFill>
                  <a:schemeClr val="dk1"/>
                </a:solidFill>
                <a:latin typeface="Open Sans ExtraBold"/>
                <a:ea typeface="Open Sans ExtraBold"/>
                <a:cs typeface="Open Sans ExtraBold"/>
                <a:sym typeface="Open Sans ExtraBold"/>
              </a:rPr>
              <a:t>CHATBOT</a:t>
            </a:r>
            <a:endParaRPr sz="4800">
              <a:solidFill>
                <a:schemeClr val="dk1"/>
              </a:solidFill>
              <a:latin typeface="Open Sans ExtraBold"/>
              <a:ea typeface="Open Sans ExtraBold"/>
              <a:cs typeface="Open Sans ExtraBold"/>
              <a:sym typeface="Open Sans ExtraBold"/>
            </a:endParaRPr>
          </a:p>
          <a:p>
            <a:pPr indent="0" lvl="0" marL="0" rtl="0" algn="l">
              <a:lnSpc>
                <a:spcPct val="100000"/>
              </a:lnSpc>
              <a:spcBef>
                <a:spcPts val="1000"/>
              </a:spcBef>
              <a:spcAft>
                <a:spcPts val="0"/>
              </a:spcAft>
              <a:buNone/>
            </a:pPr>
            <a:r>
              <a:t/>
            </a:r>
            <a:endParaRPr sz="8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Clr>
                <a:schemeClr val="dk1"/>
              </a:buClr>
              <a:buSzPts val="1100"/>
              <a:buFont typeface="Arial"/>
              <a:buNone/>
            </a:pPr>
            <a:r>
              <a:t/>
            </a:r>
            <a:endParaRPr sz="8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Clr>
                <a:schemeClr val="dk1"/>
              </a:buClr>
              <a:buSzPts val="1100"/>
              <a:buFont typeface="Arial"/>
              <a:buNone/>
            </a:pPr>
            <a:r>
              <a:rPr lang="en" sz="1000">
                <a:solidFill>
                  <a:schemeClr val="dk1"/>
                </a:solidFill>
                <a:latin typeface="Open Sans Light"/>
                <a:ea typeface="Open Sans Light"/>
                <a:cs typeface="Open Sans Light"/>
                <a:sym typeface="Open Sans Light"/>
              </a:rPr>
              <a:t>Students</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Clr>
                <a:schemeClr val="dk1"/>
              </a:buClr>
              <a:buSzPts val="1100"/>
              <a:buFont typeface="Arial"/>
              <a:buNone/>
            </a:pPr>
            <a:r>
              <a:rPr lang="en" sz="1000">
                <a:solidFill>
                  <a:schemeClr val="dk1"/>
                </a:solidFill>
                <a:latin typeface="Open Sans Light"/>
                <a:ea typeface="Open Sans Light"/>
                <a:cs typeface="Open Sans Light"/>
                <a:sym typeface="Open Sans Light"/>
              </a:rPr>
              <a:t>Rovai, Marcelo_ Sacasa, Manuel</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Clr>
                <a:schemeClr val="dk1"/>
              </a:buClr>
              <a:buSzPts val="1100"/>
              <a:buFont typeface="Arial"/>
              <a:buNone/>
            </a:pPr>
            <a:r>
              <a:rPr lang="en" sz="1000">
                <a:solidFill>
                  <a:schemeClr val="dk1"/>
                </a:solidFill>
                <a:latin typeface="Open Sans Light"/>
                <a:ea typeface="Open Sans Light"/>
                <a:cs typeface="Open Sans Light"/>
                <a:sym typeface="Open Sans Light"/>
              </a:rPr>
              <a:t>Professors</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Clr>
                <a:schemeClr val="dk1"/>
              </a:buClr>
              <a:buSzPts val="1100"/>
              <a:buFont typeface="Arial"/>
              <a:buNone/>
            </a:pPr>
            <a:r>
              <a:rPr lang="en" sz="1000">
                <a:solidFill>
                  <a:schemeClr val="dk1"/>
                </a:solidFill>
                <a:latin typeface="Open Sans Light"/>
                <a:ea typeface="Open Sans Light"/>
                <a:cs typeface="Open Sans Light"/>
                <a:sym typeface="Open Sans Light"/>
              </a:rPr>
              <a:t>Reinoso, Pablo_ Seguel, Rodrigo</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lang="en" sz="1000">
                <a:solidFill>
                  <a:schemeClr val="dk1"/>
                </a:solidFill>
                <a:latin typeface="Open Sans Light"/>
                <a:ea typeface="Open Sans Light"/>
                <a:cs typeface="Open Sans Light"/>
                <a:sym typeface="Open Sans Light"/>
              </a:rPr>
              <a:t>May, 2019</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nvSpPr>
        <p:spPr>
          <a:xfrm>
            <a:off x="267425" y="275775"/>
            <a:ext cx="6741000" cy="1218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latin typeface="Open Sans ExtraBold"/>
                <a:ea typeface="Open Sans ExtraBold"/>
                <a:cs typeface="Open Sans ExtraBold"/>
                <a:sym typeface="Open Sans ExtraBold"/>
              </a:rPr>
              <a:t>1_</a:t>
            </a:r>
            <a:r>
              <a:rPr lang="en" sz="4800">
                <a:latin typeface="Open Sans ExtraBold"/>
                <a:ea typeface="Open Sans ExtraBold"/>
                <a:cs typeface="Open Sans ExtraBold"/>
                <a:sym typeface="Open Sans ExtraBold"/>
              </a:rPr>
              <a:t>THE MOST SEEN</a:t>
            </a:r>
            <a:endParaRPr sz="48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sp>
        <p:nvSpPr>
          <p:cNvPr id="133" name="Google Shape;133;p22"/>
          <p:cNvSpPr txBox="1"/>
          <p:nvPr/>
        </p:nvSpPr>
        <p:spPr>
          <a:xfrm>
            <a:off x="440500" y="1608375"/>
            <a:ext cx="2036700" cy="3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•Once we have 2 filtered and cleaned datasets, one for movies and one for series, where only content that was really saw was kept (more than 60%), it is interesting to know what were the most seen movies and series on current/past month. This answer will be important to recommend content to users that have not enough data to be used with trained model.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pic>
        <p:nvPicPr>
          <p:cNvPr id="134" name="Google Shape;134;p22"/>
          <p:cNvPicPr preferRelativeResize="0"/>
          <p:nvPr/>
        </p:nvPicPr>
        <p:blipFill>
          <a:blip r:embed="rId3">
            <a:alphaModFix/>
          </a:blip>
          <a:stretch>
            <a:fillRect/>
          </a:stretch>
        </p:blipFill>
        <p:spPr>
          <a:xfrm>
            <a:off x="2589675" y="1608375"/>
            <a:ext cx="3221575" cy="3099800"/>
          </a:xfrm>
          <a:prstGeom prst="rect">
            <a:avLst/>
          </a:prstGeom>
          <a:noFill/>
          <a:ln>
            <a:noFill/>
          </a:ln>
        </p:spPr>
      </p:pic>
      <p:pic>
        <p:nvPicPr>
          <p:cNvPr id="135" name="Google Shape;135;p22"/>
          <p:cNvPicPr preferRelativeResize="0"/>
          <p:nvPr/>
        </p:nvPicPr>
        <p:blipFill>
          <a:blip r:embed="rId4">
            <a:alphaModFix/>
          </a:blip>
          <a:stretch>
            <a:fillRect/>
          </a:stretch>
        </p:blipFill>
        <p:spPr>
          <a:xfrm>
            <a:off x="6012850" y="1637204"/>
            <a:ext cx="2624400" cy="304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nvSpPr>
        <p:spPr>
          <a:xfrm>
            <a:off x="440500" y="0"/>
            <a:ext cx="6741000" cy="1667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latin typeface="Open Sans ExtraBold"/>
                <a:ea typeface="Open Sans ExtraBold"/>
                <a:cs typeface="Open Sans ExtraBold"/>
                <a:sym typeface="Open Sans ExtraBold"/>
              </a:rPr>
              <a:t>1_RUNNING THE MODEL</a:t>
            </a:r>
            <a:endParaRPr sz="48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sp>
        <p:nvSpPr>
          <p:cNvPr id="141" name="Google Shape;141;p23"/>
          <p:cNvSpPr txBox="1"/>
          <p:nvPr/>
        </p:nvSpPr>
        <p:spPr>
          <a:xfrm>
            <a:off x="440500" y="1762350"/>
            <a:ext cx="4131600" cy="372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•The date will be split in Train (80%) and Test (20%)</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•The model will be run separated, once for movies dataset and once for series dataset.</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•The model f</a:t>
            </a:r>
            <a:r>
              <a:rPr lang="en" sz="1200">
                <a:solidFill>
                  <a:schemeClr val="dk1"/>
                </a:solidFill>
                <a:latin typeface="Open Sans Light"/>
                <a:ea typeface="Open Sans Light"/>
                <a:cs typeface="Open Sans Light"/>
                <a:sym typeface="Open Sans Light"/>
              </a:rPr>
              <a:t>rom Implicit library </a:t>
            </a:r>
            <a:r>
              <a:rPr lang="en" sz="1200">
                <a:solidFill>
                  <a:schemeClr val="dk1"/>
                </a:solidFill>
                <a:latin typeface="Open Sans Light"/>
                <a:ea typeface="Open Sans Light"/>
                <a:cs typeface="Open Sans Light"/>
                <a:sym typeface="Open Sans Light"/>
              </a:rPr>
              <a:t>to be used is: “NMSLibAlternatingLeastSquares”, with parameters:</a:t>
            </a:r>
            <a:endParaRPr sz="1200">
              <a:solidFill>
                <a:schemeClr val="dk1"/>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 factors=35,</a:t>
            </a:r>
            <a:endParaRPr sz="1200">
              <a:solidFill>
                <a:schemeClr val="dk1"/>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 regularization=0.5,</a:t>
            </a:r>
            <a:endParaRPr sz="1200">
              <a:solidFill>
                <a:schemeClr val="dk1"/>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 iterations=25,</a:t>
            </a:r>
            <a:endParaRPr sz="1200">
              <a:solidFill>
                <a:schemeClr val="dk1"/>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 calculate_training_loss=True</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•From Train part of data, a sparse matrix is created</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•The model is applied over the sparce matrix</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•Alpha parameter of 5 (empiric)</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pic>
        <p:nvPicPr>
          <p:cNvPr id="142" name="Google Shape;142;p23"/>
          <p:cNvPicPr preferRelativeResize="0"/>
          <p:nvPr/>
        </p:nvPicPr>
        <p:blipFill>
          <a:blip r:embed="rId3">
            <a:alphaModFix/>
          </a:blip>
          <a:stretch>
            <a:fillRect/>
          </a:stretch>
        </p:blipFill>
        <p:spPr>
          <a:xfrm>
            <a:off x="4896550" y="1762350"/>
            <a:ext cx="3426675" cy="1399625"/>
          </a:xfrm>
          <a:prstGeom prst="rect">
            <a:avLst/>
          </a:prstGeom>
          <a:noFill/>
          <a:ln>
            <a:noFill/>
          </a:ln>
        </p:spPr>
      </p:pic>
      <p:pic>
        <p:nvPicPr>
          <p:cNvPr id="143" name="Google Shape;143;p23"/>
          <p:cNvPicPr preferRelativeResize="0"/>
          <p:nvPr/>
        </p:nvPicPr>
        <p:blipFill>
          <a:blip r:embed="rId4">
            <a:alphaModFix/>
          </a:blip>
          <a:stretch>
            <a:fillRect/>
          </a:stretch>
        </p:blipFill>
        <p:spPr>
          <a:xfrm>
            <a:off x="4844250" y="3399875"/>
            <a:ext cx="3478975" cy="1469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nvSpPr>
        <p:spPr>
          <a:xfrm>
            <a:off x="440500" y="0"/>
            <a:ext cx="3886500" cy="1667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1_TESTING THE MODEL</a:t>
            </a:r>
            <a:endParaRPr sz="3600">
              <a:latin typeface="Open Sans ExtraBold"/>
              <a:ea typeface="Open Sans ExtraBold"/>
              <a:cs typeface="Open Sans ExtraBold"/>
              <a:sym typeface="Open Sans ExtraBold"/>
            </a:endParaRPr>
          </a:p>
          <a:p>
            <a:pPr indent="0" lvl="0" marL="0" rtl="0" algn="l">
              <a:lnSpc>
                <a:spcPct val="115000"/>
              </a:lnSpc>
              <a:spcBef>
                <a:spcPts val="0"/>
              </a:spcBef>
              <a:spcAft>
                <a:spcPts val="0"/>
              </a:spcAft>
              <a:buNone/>
            </a:pPr>
            <a:r>
              <a:rPr lang="en">
                <a:solidFill>
                  <a:schemeClr val="dk1"/>
                </a:solidFill>
                <a:latin typeface="Open Sans Light"/>
                <a:ea typeface="Open Sans Light"/>
                <a:cs typeface="Open Sans Light"/>
                <a:sym typeface="Open Sans Light"/>
              </a:rPr>
              <a:t>Selecting IDs from top users</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149" name="Google Shape;149;p24"/>
          <p:cNvPicPr preferRelativeResize="0"/>
          <p:nvPr/>
        </p:nvPicPr>
        <p:blipFill>
          <a:blip r:embed="rId3">
            <a:alphaModFix/>
          </a:blip>
          <a:stretch>
            <a:fillRect/>
          </a:stretch>
        </p:blipFill>
        <p:spPr>
          <a:xfrm>
            <a:off x="494725" y="1574050"/>
            <a:ext cx="2577000" cy="1963425"/>
          </a:xfrm>
          <a:prstGeom prst="rect">
            <a:avLst/>
          </a:prstGeom>
          <a:noFill/>
          <a:ln>
            <a:noFill/>
          </a:ln>
        </p:spPr>
      </p:pic>
      <p:pic>
        <p:nvPicPr>
          <p:cNvPr id="150" name="Google Shape;150;p24"/>
          <p:cNvPicPr preferRelativeResize="0"/>
          <p:nvPr/>
        </p:nvPicPr>
        <p:blipFill>
          <a:blip r:embed="rId4">
            <a:alphaModFix/>
          </a:blip>
          <a:stretch>
            <a:fillRect/>
          </a:stretch>
        </p:blipFill>
        <p:spPr>
          <a:xfrm>
            <a:off x="494725" y="3670850"/>
            <a:ext cx="2976375" cy="1905725"/>
          </a:xfrm>
          <a:prstGeom prst="rect">
            <a:avLst/>
          </a:prstGeom>
          <a:noFill/>
          <a:ln>
            <a:noFill/>
          </a:ln>
        </p:spPr>
      </p:pic>
      <p:sp>
        <p:nvSpPr>
          <p:cNvPr id="151" name="Google Shape;151;p24"/>
          <p:cNvSpPr txBox="1"/>
          <p:nvPr/>
        </p:nvSpPr>
        <p:spPr>
          <a:xfrm>
            <a:off x="4425075" y="0"/>
            <a:ext cx="3486900" cy="377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1_</a:t>
            </a:r>
            <a:r>
              <a:rPr lang="en" sz="3600">
                <a:latin typeface="Open Sans ExtraBold"/>
                <a:ea typeface="Open Sans ExtraBold"/>
                <a:cs typeface="Open Sans ExtraBold"/>
                <a:sym typeface="Open Sans ExtraBold"/>
              </a:rPr>
              <a:t>TESTING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THE MODEL/API</a:t>
            </a:r>
            <a:endParaRPr sz="3600">
              <a:latin typeface="Open Sans ExtraBold"/>
              <a:ea typeface="Open Sans ExtraBold"/>
              <a:cs typeface="Open Sans ExtraBold"/>
              <a:sym typeface="Open Sans ExtraBold"/>
            </a:endParaRPr>
          </a:p>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•Selecting ID from user with few content. The Model will not return a recommendation.</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•When a user has very few views, for example (id_client = 151650306), with only 2 movies seen and no series, the final API should return for example the “the most seen content of the month”.</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152" name="Google Shape;152;p24"/>
          <p:cNvPicPr preferRelativeResize="0"/>
          <p:nvPr/>
        </p:nvPicPr>
        <p:blipFill>
          <a:blip r:embed="rId5">
            <a:alphaModFix/>
          </a:blip>
          <a:stretch>
            <a:fillRect/>
          </a:stretch>
        </p:blipFill>
        <p:spPr>
          <a:xfrm>
            <a:off x="4497363" y="3726825"/>
            <a:ext cx="3342324" cy="1667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a:off x="456675" y="2073275"/>
            <a:ext cx="6915150" cy="1676400"/>
          </a:xfrm>
          <a:prstGeom prst="rect">
            <a:avLst/>
          </a:prstGeom>
          <a:noFill/>
          <a:ln>
            <a:noFill/>
          </a:ln>
        </p:spPr>
      </p:pic>
      <p:sp>
        <p:nvSpPr>
          <p:cNvPr id="158" name="Google Shape;158;p25"/>
          <p:cNvSpPr txBox="1"/>
          <p:nvPr/>
        </p:nvSpPr>
        <p:spPr>
          <a:xfrm>
            <a:off x="402450" y="66575"/>
            <a:ext cx="4827900" cy="194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1_CREATING A RECOMMENDATION DATA BASE</a:t>
            </a:r>
            <a:endParaRPr sz="3600">
              <a:latin typeface="Open Sans ExtraBold"/>
              <a:ea typeface="Open Sans ExtraBold"/>
              <a:cs typeface="Open Sans ExtraBold"/>
              <a:sym typeface="Open Sans ExtraBold"/>
            </a:endParaRPr>
          </a:p>
          <a:p>
            <a:pPr indent="0" lvl="0" marL="0" rtl="0" algn="l">
              <a:lnSpc>
                <a:spcPct val="115000"/>
              </a:lnSpc>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sp>
        <p:nvSpPr>
          <p:cNvPr id="159" name="Google Shape;159;p25"/>
          <p:cNvSpPr txBox="1"/>
          <p:nvPr/>
        </p:nvSpPr>
        <p:spPr>
          <a:xfrm>
            <a:off x="494725" y="3863775"/>
            <a:ext cx="6837000" cy="160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•To the original list of all users will be applied the model and the 3 recommendations with its respectively data: ID_GROUP, Title and Confiability, will be saved on a CSV file (one file for movies and one file for series.</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•In case of the user returned no data (few content saw by user), the monthly recommendation will be add to that specific user. An arbitrary confiability of “9” was plugged. This number is to help the easy identification of a user that was recommended with the monthly content.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month”.</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190500" y="1293925"/>
            <a:ext cx="4276725" cy="4288875"/>
          </a:xfrm>
          <a:prstGeom prst="rect">
            <a:avLst/>
          </a:prstGeom>
          <a:noFill/>
          <a:ln>
            <a:noFill/>
          </a:ln>
        </p:spPr>
      </p:pic>
      <p:pic>
        <p:nvPicPr>
          <p:cNvPr id="165" name="Google Shape;165;p26"/>
          <p:cNvPicPr preferRelativeResize="0"/>
          <p:nvPr/>
        </p:nvPicPr>
        <p:blipFill>
          <a:blip r:embed="rId4">
            <a:alphaModFix/>
          </a:blip>
          <a:stretch>
            <a:fillRect/>
          </a:stretch>
        </p:blipFill>
        <p:spPr>
          <a:xfrm>
            <a:off x="4648150" y="1293925"/>
            <a:ext cx="4391075" cy="4354075"/>
          </a:xfrm>
          <a:prstGeom prst="rect">
            <a:avLst/>
          </a:prstGeom>
          <a:noFill/>
          <a:ln>
            <a:noFill/>
          </a:ln>
        </p:spPr>
      </p:pic>
      <p:sp>
        <p:nvSpPr>
          <p:cNvPr id="166" name="Google Shape;166;p26"/>
          <p:cNvSpPr txBox="1"/>
          <p:nvPr/>
        </p:nvSpPr>
        <p:spPr>
          <a:xfrm>
            <a:off x="190500" y="0"/>
            <a:ext cx="5949900" cy="194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1_OPTIONAl: ART COVER RECOVERY</a:t>
            </a:r>
            <a:endParaRPr sz="3600">
              <a:latin typeface="Open Sans ExtraBold"/>
              <a:ea typeface="Open Sans ExtraBold"/>
              <a:cs typeface="Open Sans ExtraBold"/>
              <a:sym typeface="Open Sans ExtraBold"/>
            </a:endParaRPr>
          </a:p>
          <a:p>
            <a:pPr indent="0" lvl="0" marL="0" rtl="0" algn="l">
              <a:lnSpc>
                <a:spcPct val="115000"/>
              </a:lnSpc>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27"/>
          <p:cNvPicPr preferRelativeResize="0"/>
          <p:nvPr/>
        </p:nvPicPr>
        <p:blipFill>
          <a:blip r:embed="rId3">
            <a:alphaModFix/>
          </a:blip>
          <a:stretch>
            <a:fillRect/>
          </a:stretch>
        </p:blipFill>
        <p:spPr>
          <a:xfrm>
            <a:off x="8" y="0"/>
            <a:ext cx="9144000" cy="5714988"/>
          </a:xfrm>
          <a:prstGeom prst="rect">
            <a:avLst/>
          </a:prstGeom>
          <a:noFill/>
          <a:ln>
            <a:noFill/>
          </a:ln>
        </p:spPr>
      </p:pic>
      <p:sp>
        <p:nvSpPr>
          <p:cNvPr id="172" name="Google Shape;172;p27"/>
          <p:cNvSpPr txBox="1"/>
          <p:nvPr/>
        </p:nvSpPr>
        <p:spPr>
          <a:xfrm>
            <a:off x="402450" y="66575"/>
            <a:ext cx="4827900" cy="194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solidFill>
                  <a:srgbClr val="FFFFFF"/>
                </a:solidFill>
                <a:latin typeface="Open Sans ExtraBold"/>
                <a:ea typeface="Open Sans ExtraBold"/>
                <a:cs typeface="Open Sans ExtraBold"/>
                <a:sym typeface="Open Sans ExtraBold"/>
              </a:rPr>
              <a:t>2</a:t>
            </a:r>
            <a:r>
              <a:rPr lang="en" sz="3600">
                <a:solidFill>
                  <a:srgbClr val="FFFFFF"/>
                </a:solidFill>
                <a:latin typeface="Open Sans ExtraBold"/>
                <a:ea typeface="Open Sans ExtraBold"/>
                <a:cs typeface="Open Sans ExtraBold"/>
                <a:sym typeface="Open Sans ExtraBold"/>
              </a:rPr>
              <a:t>_ARCHITECTURE</a:t>
            </a:r>
            <a:endParaRPr sz="3600">
              <a:solidFill>
                <a:srgbClr val="FFFFFF"/>
              </a:solidFill>
              <a:latin typeface="Open Sans ExtraBold"/>
              <a:ea typeface="Open Sans ExtraBold"/>
              <a:cs typeface="Open Sans ExtraBold"/>
              <a:sym typeface="Open Sans ExtraBold"/>
            </a:endParaRPr>
          </a:p>
          <a:p>
            <a:pPr indent="0" lvl="0" marL="0" rtl="0" algn="l">
              <a:lnSpc>
                <a:spcPct val="115000"/>
              </a:lnSpc>
              <a:spcBef>
                <a:spcPts val="0"/>
              </a:spcBef>
              <a:spcAft>
                <a:spcPts val="0"/>
              </a:spcAft>
              <a:buNone/>
            </a:pPr>
            <a:r>
              <a:t/>
            </a:r>
            <a:endParaRPr>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p:txBody>
      </p:sp>
      <p:sp>
        <p:nvSpPr>
          <p:cNvPr id="173" name="Google Shape;173;p27"/>
          <p:cNvSpPr txBox="1"/>
          <p:nvPr/>
        </p:nvSpPr>
        <p:spPr>
          <a:xfrm>
            <a:off x="6582150" y="2902725"/>
            <a:ext cx="876300" cy="393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Light"/>
                <a:ea typeface="Open Sans Light"/>
                <a:cs typeface="Open Sans Light"/>
                <a:sym typeface="Open Sans Light"/>
              </a:rPr>
              <a:t>CHATBOT</a:t>
            </a:r>
            <a:endParaRPr sz="1200">
              <a:solidFill>
                <a:srgbClr val="FFFFFF"/>
              </a:solidFill>
              <a:latin typeface="Open Sans Light"/>
              <a:ea typeface="Open Sans Light"/>
              <a:cs typeface="Open Sans Light"/>
              <a:sym typeface="Open Sans Light"/>
            </a:endParaRPr>
          </a:p>
        </p:txBody>
      </p:sp>
      <p:sp>
        <p:nvSpPr>
          <p:cNvPr id="174" name="Google Shape;174;p27"/>
          <p:cNvSpPr txBox="1"/>
          <p:nvPr/>
        </p:nvSpPr>
        <p:spPr>
          <a:xfrm>
            <a:off x="1209975" y="4055250"/>
            <a:ext cx="1190700" cy="393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Light"/>
                <a:ea typeface="Open Sans Light"/>
                <a:cs typeface="Open Sans Light"/>
                <a:sym typeface="Open Sans Light"/>
              </a:rPr>
              <a:t>Film Database</a:t>
            </a:r>
            <a:endParaRPr sz="1200">
              <a:solidFill>
                <a:srgbClr val="FFFFFF"/>
              </a:solidFill>
              <a:latin typeface="Open Sans Light"/>
              <a:ea typeface="Open Sans Light"/>
              <a:cs typeface="Open Sans Light"/>
              <a:sym typeface="Open Sans Light"/>
            </a:endParaRPr>
          </a:p>
        </p:txBody>
      </p:sp>
      <p:sp>
        <p:nvSpPr>
          <p:cNvPr id="175" name="Google Shape;175;p27"/>
          <p:cNvSpPr txBox="1"/>
          <p:nvPr/>
        </p:nvSpPr>
        <p:spPr>
          <a:xfrm>
            <a:off x="2400675" y="4055250"/>
            <a:ext cx="1257300" cy="393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Light"/>
                <a:ea typeface="Open Sans Light"/>
                <a:cs typeface="Open Sans Light"/>
                <a:sym typeface="Open Sans Light"/>
              </a:rPr>
              <a:t>Serie</a:t>
            </a:r>
            <a:r>
              <a:rPr lang="en" sz="1200">
                <a:solidFill>
                  <a:srgbClr val="FFFFFF"/>
                </a:solidFill>
                <a:latin typeface="Open Sans Light"/>
                <a:ea typeface="Open Sans Light"/>
                <a:cs typeface="Open Sans Light"/>
                <a:sym typeface="Open Sans Light"/>
              </a:rPr>
              <a:t> Database</a:t>
            </a:r>
            <a:endParaRPr sz="1200">
              <a:solidFill>
                <a:srgbClr val="FFFFFF"/>
              </a:solidFill>
              <a:latin typeface="Open Sans Light"/>
              <a:ea typeface="Open Sans Light"/>
              <a:cs typeface="Open Sans Light"/>
              <a:sym typeface="Open Sans Light"/>
            </a:endParaRPr>
          </a:p>
        </p:txBody>
      </p:sp>
      <p:sp>
        <p:nvSpPr>
          <p:cNvPr id="176" name="Google Shape;176;p27"/>
          <p:cNvSpPr txBox="1"/>
          <p:nvPr/>
        </p:nvSpPr>
        <p:spPr>
          <a:xfrm>
            <a:off x="1057650" y="3671800"/>
            <a:ext cx="2714700" cy="965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Light"/>
                <a:ea typeface="Open Sans Light"/>
                <a:cs typeface="Open Sans Light"/>
                <a:sym typeface="Open Sans Light"/>
              </a:rPr>
              <a:t>DB2 (Recommendation per ID/user)</a:t>
            </a:r>
            <a:endParaRPr sz="1200">
              <a:solidFill>
                <a:srgbClr val="FFFFFF"/>
              </a:solidFill>
              <a:latin typeface="Open Sans Light"/>
              <a:ea typeface="Open Sans Light"/>
              <a:cs typeface="Open Sans Light"/>
              <a:sym typeface="Open Sans Light"/>
            </a:endParaRPr>
          </a:p>
        </p:txBody>
      </p:sp>
      <p:sp>
        <p:nvSpPr>
          <p:cNvPr id="177" name="Google Shape;177;p27"/>
          <p:cNvSpPr txBox="1"/>
          <p:nvPr/>
        </p:nvSpPr>
        <p:spPr>
          <a:xfrm>
            <a:off x="1786350" y="2449050"/>
            <a:ext cx="1257300" cy="508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pen Sans Light"/>
                <a:ea typeface="Open Sans Light"/>
                <a:cs typeface="Open Sans Light"/>
                <a:sym typeface="Open Sans Light"/>
              </a:rPr>
              <a:t>Queries per user ID</a:t>
            </a:r>
            <a:endParaRPr sz="1200">
              <a:solidFill>
                <a:srgbClr val="FFFFFF"/>
              </a:solidFill>
              <a:latin typeface="Open Sans Light"/>
              <a:ea typeface="Open Sans Light"/>
              <a:cs typeface="Open Sans Light"/>
              <a:sym typeface="Open Sans Light"/>
            </a:endParaRPr>
          </a:p>
        </p:txBody>
      </p:sp>
      <p:sp>
        <p:nvSpPr>
          <p:cNvPr id="178" name="Google Shape;178;p27"/>
          <p:cNvSpPr txBox="1"/>
          <p:nvPr/>
        </p:nvSpPr>
        <p:spPr>
          <a:xfrm>
            <a:off x="1786350" y="1226300"/>
            <a:ext cx="1257300" cy="508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pen Sans Light"/>
                <a:ea typeface="Open Sans Light"/>
                <a:cs typeface="Open Sans Light"/>
                <a:sym typeface="Open Sans Light"/>
              </a:rPr>
              <a:t>@Entities</a:t>
            </a:r>
            <a:endParaRPr sz="1200">
              <a:solidFill>
                <a:srgbClr val="FFFFFF"/>
              </a:solidFill>
              <a:latin typeface="Open Sans Light"/>
              <a:ea typeface="Open Sans Light"/>
              <a:cs typeface="Open Sans Light"/>
              <a:sym typeface="Open Sans Light"/>
            </a:endParaRPr>
          </a:p>
        </p:txBody>
      </p:sp>
      <p:sp>
        <p:nvSpPr>
          <p:cNvPr id="179" name="Google Shape;179;p27"/>
          <p:cNvSpPr txBox="1"/>
          <p:nvPr/>
        </p:nvSpPr>
        <p:spPr>
          <a:xfrm>
            <a:off x="4772400" y="1226325"/>
            <a:ext cx="1257300" cy="508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pen Sans Light"/>
                <a:ea typeface="Open Sans Light"/>
                <a:cs typeface="Open Sans Light"/>
                <a:sym typeface="Open Sans Light"/>
              </a:rPr>
              <a:t>#Intents</a:t>
            </a:r>
            <a:endParaRPr sz="1200">
              <a:solidFill>
                <a:srgbClr val="FFFFFF"/>
              </a:solidFill>
              <a:latin typeface="Open Sans Light"/>
              <a:ea typeface="Open Sans Light"/>
              <a:cs typeface="Open Sans Light"/>
              <a:sym typeface="Open Sans Light"/>
            </a:endParaRPr>
          </a:p>
        </p:txBody>
      </p:sp>
      <p:sp>
        <p:nvSpPr>
          <p:cNvPr id="180" name="Google Shape;180;p27"/>
          <p:cNvSpPr txBox="1"/>
          <p:nvPr/>
        </p:nvSpPr>
        <p:spPr>
          <a:xfrm>
            <a:off x="6105900" y="1226325"/>
            <a:ext cx="1257300" cy="508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pen Sans Light"/>
                <a:ea typeface="Open Sans Light"/>
                <a:cs typeface="Open Sans Light"/>
                <a:sym typeface="Open Sans Light"/>
              </a:rPr>
              <a:t>Dialogues</a:t>
            </a:r>
            <a:endParaRPr sz="1200">
              <a:solidFill>
                <a:srgbClr val="FFFFFF"/>
              </a:solidFill>
              <a:latin typeface="Open Sans Light"/>
              <a:ea typeface="Open Sans Light"/>
              <a:cs typeface="Open Sans Light"/>
              <a:sym typeface="Open Sans Light"/>
            </a:endParaRPr>
          </a:p>
        </p:txBody>
      </p:sp>
      <p:sp>
        <p:nvSpPr>
          <p:cNvPr id="181" name="Google Shape;181;p27"/>
          <p:cNvSpPr txBox="1"/>
          <p:nvPr/>
        </p:nvSpPr>
        <p:spPr>
          <a:xfrm>
            <a:off x="6582150" y="4160025"/>
            <a:ext cx="876300" cy="393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Light"/>
                <a:ea typeface="Open Sans Light"/>
                <a:cs typeface="Open Sans Light"/>
                <a:sym typeface="Open Sans Light"/>
              </a:rPr>
              <a:t>Raw Data</a:t>
            </a:r>
            <a:endParaRPr sz="1200">
              <a:solidFill>
                <a:srgbClr val="FFFFFF"/>
              </a:solidFill>
              <a:latin typeface="Open Sans Light"/>
              <a:ea typeface="Open Sans Light"/>
              <a:cs typeface="Open Sans Light"/>
              <a:sym typeface="Open Sans Light"/>
            </a:endParaRPr>
          </a:p>
        </p:txBody>
      </p:sp>
      <p:sp>
        <p:nvSpPr>
          <p:cNvPr id="182" name="Google Shape;182;p27"/>
          <p:cNvSpPr txBox="1"/>
          <p:nvPr/>
        </p:nvSpPr>
        <p:spPr>
          <a:xfrm>
            <a:off x="4505700" y="4160025"/>
            <a:ext cx="1600200" cy="879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Light"/>
                <a:ea typeface="Open Sans Light"/>
                <a:cs typeface="Open Sans Light"/>
                <a:sym typeface="Open Sans Light"/>
              </a:rPr>
              <a:t>Recommendation Model. Output recommendations per ID/user</a:t>
            </a:r>
            <a:endParaRPr sz="1200">
              <a:solidFill>
                <a:srgbClr val="FFFFFF"/>
              </a:solidFill>
              <a:latin typeface="Open Sans Light"/>
              <a:ea typeface="Open Sans Light"/>
              <a:cs typeface="Open Sans Light"/>
              <a:sym typeface="Open Sans Light"/>
            </a:endParaRPr>
          </a:p>
        </p:txBody>
      </p:sp>
      <p:cxnSp>
        <p:nvCxnSpPr>
          <p:cNvPr id="183" name="Google Shape;183;p27"/>
          <p:cNvCxnSpPr>
            <a:stCxn id="178" idx="2"/>
            <a:endCxn id="177" idx="0"/>
          </p:cNvCxnSpPr>
          <p:nvPr/>
        </p:nvCxnSpPr>
        <p:spPr>
          <a:xfrm>
            <a:off x="2415000" y="1734800"/>
            <a:ext cx="0" cy="714300"/>
          </a:xfrm>
          <a:prstGeom prst="straightConnector1">
            <a:avLst/>
          </a:prstGeom>
          <a:noFill/>
          <a:ln cap="flat" cmpd="sng" w="9525">
            <a:solidFill>
              <a:srgbClr val="FFFFFF"/>
            </a:solidFill>
            <a:prstDash val="solid"/>
            <a:round/>
            <a:headEnd len="med" w="med" type="oval"/>
            <a:tailEnd len="med" w="med" type="oval"/>
          </a:ln>
        </p:spPr>
      </p:cxnSp>
      <p:cxnSp>
        <p:nvCxnSpPr>
          <p:cNvPr id="184" name="Google Shape;184;p27"/>
          <p:cNvCxnSpPr/>
          <p:nvPr/>
        </p:nvCxnSpPr>
        <p:spPr>
          <a:xfrm flipH="1">
            <a:off x="7020150" y="1753725"/>
            <a:ext cx="19200" cy="1149000"/>
          </a:xfrm>
          <a:prstGeom prst="straightConnector1">
            <a:avLst/>
          </a:prstGeom>
          <a:noFill/>
          <a:ln cap="flat" cmpd="sng" w="9525">
            <a:solidFill>
              <a:srgbClr val="FFFFFF"/>
            </a:solidFill>
            <a:prstDash val="solid"/>
            <a:round/>
            <a:headEnd len="med" w="med" type="oval"/>
            <a:tailEnd len="med" w="med" type="oval"/>
          </a:ln>
        </p:spPr>
      </p:cxnSp>
      <p:cxnSp>
        <p:nvCxnSpPr>
          <p:cNvPr id="185" name="Google Shape;185;p27"/>
          <p:cNvCxnSpPr>
            <a:endCxn id="181" idx="0"/>
          </p:cNvCxnSpPr>
          <p:nvPr/>
        </p:nvCxnSpPr>
        <p:spPr>
          <a:xfrm>
            <a:off x="7020300" y="3296625"/>
            <a:ext cx="0" cy="863400"/>
          </a:xfrm>
          <a:prstGeom prst="straightConnector1">
            <a:avLst/>
          </a:prstGeom>
          <a:noFill/>
          <a:ln cap="flat" cmpd="sng" w="9525">
            <a:solidFill>
              <a:srgbClr val="FFFFFF"/>
            </a:solidFill>
            <a:prstDash val="dash"/>
            <a:round/>
            <a:headEnd len="med" w="med" type="oval"/>
            <a:tailEnd len="med" w="med" type="oval"/>
          </a:ln>
        </p:spPr>
      </p:cxnSp>
      <p:cxnSp>
        <p:nvCxnSpPr>
          <p:cNvPr id="186" name="Google Shape;186;p27"/>
          <p:cNvCxnSpPr/>
          <p:nvPr/>
        </p:nvCxnSpPr>
        <p:spPr>
          <a:xfrm rot="10800000">
            <a:off x="6105750" y="4401600"/>
            <a:ext cx="476400" cy="0"/>
          </a:xfrm>
          <a:prstGeom prst="straightConnector1">
            <a:avLst/>
          </a:prstGeom>
          <a:noFill/>
          <a:ln cap="flat" cmpd="sng" w="9525">
            <a:solidFill>
              <a:srgbClr val="FFFFFF"/>
            </a:solidFill>
            <a:prstDash val="solid"/>
            <a:round/>
            <a:headEnd len="med" w="med" type="oval"/>
            <a:tailEnd len="med" w="med" type="oval"/>
          </a:ln>
        </p:spPr>
      </p:cxnSp>
      <p:cxnSp>
        <p:nvCxnSpPr>
          <p:cNvPr id="187" name="Google Shape;187;p27"/>
          <p:cNvCxnSpPr/>
          <p:nvPr/>
        </p:nvCxnSpPr>
        <p:spPr>
          <a:xfrm rot="10800000">
            <a:off x="3800700" y="4401600"/>
            <a:ext cx="705000" cy="0"/>
          </a:xfrm>
          <a:prstGeom prst="straightConnector1">
            <a:avLst/>
          </a:prstGeom>
          <a:noFill/>
          <a:ln cap="flat" cmpd="sng" w="9525">
            <a:solidFill>
              <a:srgbClr val="FFFFFF"/>
            </a:solidFill>
            <a:prstDash val="solid"/>
            <a:round/>
            <a:headEnd len="med" w="med" type="oval"/>
            <a:tailEnd len="med" w="med" type="oval"/>
          </a:ln>
        </p:spPr>
      </p:cxnSp>
      <p:cxnSp>
        <p:nvCxnSpPr>
          <p:cNvPr id="188" name="Google Shape;188;p27"/>
          <p:cNvCxnSpPr>
            <a:stCxn id="179" idx="1"/>
          </p:cNvCxnSpPr>
          <p:nvPr/>
        </p:nvCxnSpPr>
        <p:spPr>
          <a:xfrm rot="10800000">
            <a:off x="3043500" y="1480575"/>
            <a:ext cx="1728900" cy="0"/>
          </a:xfrm>
          <a:prstGeom prst="straightConnector1">
            <a:avLst/>
          </a:prstGeom>
          <a:noFill/>
          <a:ln cap="flat" cmpd="sng" w="9525">
            <a:solidFill>
              <a:srgbClr val="FFFFFF"/>
            </a:solidFill>
            <a:prstDash val="solid"/>
            <a:round/>
            <a:headEnd len="med" w="med" type="oval"/>
            <a:tailEnd len="med" w="med" type="oval"/>
          </a:ln>
        </p:spPr>
      </p:cxnSp>
      <p:cxnSp>
        <p:nvCxnSpPr>
          <p:cNvPr id="189" name="Google Shape;189;p27"/>
          <p:cNvCxnSpPr/>
          <p:nvPr/>
        </p:nvCxnSpPr>
        <p:spPr>
          <a:xfrm flipH="1">
            <a:off x="1933800" y="2957550"/>
            <a:ext cx="481200" cy="729900"/>
          </a:xfrm>
          <a:prstGeom prst="straightConnector1">
            <a:avLst/>
          </a:prstGeom>
          <a:noFill/>
          <a:ln cap="flat" cmpd="sng" w="9525">
            <a:solidFill>
              <a:srgbClr val="FFFFFF"/>
            </a:solidFill>
            <a:prstDash val="solid"/>
            <a:round/>
            <a:headEnd len="med" w="med" type="triangle"/>
            <a:tailEnd len="med" w="med" type="triangle"/>
          </a:ln>
        </p:spPr>
      </p:cxnSp>
      <p:cxnSp>
        <p:nvCxnSpPr>
          <p:cNvPr id="190" name="Google Shape;190;p27"/>
          <p:cNvCxnSpPr>
            <a:stCxn id="177" idx="2"/>
          </p:cNvCxnSpPr>
          <p:nvPr/>
        </p:nvCxnSpPr>
        <p:spPr>
          <a:xfrm>
            <a:off x="2415000" y="2957550"/>
            <a:ext cx="500100" cy="729900"/>
          </a:xfrm>
          <a:prstGeom prst="straightConnector1">
            <a:avLst/>
          </a:prstGeom>
          <a:noFill/>
          <a:ln cap="flat" cmpd="sng" w="9525">
            <a:solidFill>
              <a:srgbClr val="FFFFFF"/>
            </a:solidFill>
            <a:prstDash val="solid"/>
            <a:round/>
            <a:headEnd len="med" w="med" type="triangle"/>
            <a:tailEnd len="med" w="med" type="triangle"/>
          </a:ln>
        </p:spPr>
      </p:cxnSp>
      <p:cxnSp>
        <p:nvCxnSpPr>
          <p:cNvPr id="191" name="Google Shape;191;p27"/>
          <p:cNvCxnSpPr/>
          <p:nvPr/>
        </p:nvCxnSpPr>
        <p:spPr>
          <a:xfrm>
            <a:off x="7458450" y="3109950"/>
            <a:ext cx="419100" cy="0"/>
          </a:xfrm>
          <a:prstGeom prst="straightConnector1">
            <a:avLst/>
          </a:prstGeom>
          <a:noFill/>
          <a:ln cap="flat" cmpd="sng" w="9525">
            <a:solidFill>
              <a:srgbClr val="FFFFFF"/>
            </a:solidFill>
            <a:prstDash val="solid"/>
            <a:round/>
            <a:headEnd len="med" w="med" type="triangle"/>
            <a:tailEnd len="med" w="med" type="triangle"/>
          </a:ln>
        </p:spPr>
      </p:cxnSp>
      <p:sp>
        <p:nvSpPr>
          <p:cNvPr id="192" name="Google Shape;192;p27"/>
          <p:cNvSpPr txBox="1"/>
          <p:nvPr/>
        </p:nvSpPr>
        <p:spPr>
          <a:xfrm>
            <a:off x="202350" y="4816950"/>
            <a:ext cx="4074600" cy="7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Open Sans Light"/>
                <a:ea typeface="Open Sans Light"/>
                <a:cs typeface="Open Sans Light"/>
                <a:sym typeface="Open Sans Light"/>
              </a:rPr>
              <a:t>Technically a recommendation Bot is a loop for re-</a:t>
            </a:r>
            <a:r>
              <a:rPr lang="en" sz="1000">
                <a:solidFill>
                  <a:srgbClr val="FFFFFF"/>
                </a:solidFill>
                <a:latin typeface="Open Sans Light"/>
                <a:ea typeface="Open Sans Light"/>
                <a:cs typeface="Open Sans Light"/>
                <a:sym typeface="Open Sans Light"/>
              </a:rPr>
              <a:t>training</a:t>
            </a:r>
            <a:r>
              <a:rPr lang="en" sz="1000">
                <a:solidFill>
                  <a:srgbClr val="FFFFFF"/>
                </a:solidFill>
                <a:latin typeface="Open Sans Light"/>
                <a:ea typeface="Open Sans Light"/>
                <a:cs typeface="Open Sans Light"/>
                <a:sym typeface="Open Sans Light"/>
              </a:rPr>
              <a:t> the recommendation model with new users preference. In this first exercise we disable the connection between chatbot and raw data</a:t>
            </a:r>
            <a:endParaRPr sz="1000">
              <a:solidFill>
                <a:srgbClr val="FFFFFF"/>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90000"/>
              </a:lnSpc>
              <a:spcBef>
                <a:spcPts val="10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90000"/>
              </a:lnSpc>
              <a:spcBef>
                <a:spcPts val="1000"/>
              </a:spcBef>
              <a:spcAft>
                <a:spcPts val="0"/>
              </a:spcAft>
              <a:buNone/>
            </a:pPr>
            <a:r>
              <a:t/>
            </a:r>
            <a:endParaRPr sz="1200">
              <a:solidFill>
                <a:srgbClr val="FFFFFF"/>
              </a:solidFill>
              <a:latin typeface="Open Sans"/>
              <a:ea typeface="Open Sans"/>
              <a:cs typeface="Open Sans"/>
              <a:sym typeface="Open Sans"/>
            </a:endParaRPr>
          </a:p>
        </p:txBody>
      </p:sp>
      <p:pic>
        <p:nvPicPr>
          <p:cNvPr id="193" name="Google Shape;193;p27"/>
          <p:cNvPicPr preferRelativeResize="0"/>
          <p:nvPr/>
        </p:nvPicPr>
        <p:blipFill>
          <a:blip r:embed="rId4">
            <a:alphaModFix/>
          </a:blip>
          <a:stretch>
            <a:fillRect/>
          </a:stretch>
        </p:blipFill>
        <p:spPr>
          <a:xfrm>
            <a:off x="7981950" y="2800300"/>
            <a:ext cx="619300" cy="619300"/>
          </a:xfrm>
          <a:prstGeom prst="rect">
            <a:avLst/>
          </a:prstGeom>
          <a:noFill/>
          <a:ln>
            <a:noFill/>
          </a:ln>
        </p:spPr>
      </p:pic>
      <p:sp>
        <p:nvSpPr>
          <p:cNvPr id="194" name="Google Shape;194;p27"/>
          <p:cNvSpPr txBox="1"/>
          <p:nvPr/>
        </p:nvSpPr>
        <p:spPr>
          <a:xfrm>
            <a:off x="1686300" y="886975"/>
            <a:ext cx="5772300" cy="101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Light"/>
                <a:ea typeface="Open Sans Light"/>
                <a:cs typeface="Open Sans Light"/>
                <a:sym typeface="Open Sans Light"/>
              </a:rPr>
              <a:t>Watson </a:t>
            </a:r>
            <a:r>
              <a:rPr lang="en" sz="1200">
                <a:solidFill>
                  <a:srgbClr val="FFFFFF"/>
                </a:solidFill>
                <a:latin typeface="Open Sans Light"/>
                <a:ea typeface="Open Sans Light"/>
                <a:cs typeface="Open Sans Light"/>
                <a:sym typeface="Open Sans Light"/>
              </a:rPr>
              <a:t>Assistant</a:t>
            </a:r>
            <a:endParaRPr sz="1200">
              <a:solidFill>
                <a:srgbClr val="FFFFFF"/>
              </a:solidFill>
              <a:latin typeface="Open Sans Light"/>
              <a:ea typeface="Open Sans Light"/>
              <a:cs typeface="Open Sans Light"/>
              <a:sym typeface="Open Sans Light"/>
            </a:endParaRPr>
          </a:p>
        </p:txBody>
      </p:sp>
      <p:sp>
        <p:nvSpPr>
          <p:cNvPr id="195" name="Google Shape;195;p27"/>
          <p:cNvSpPr txBox="1"/>
          <p:nvPr/>
        </p:nvSpPr>
        <p:spPr>
          <a:xfrm>
            <a:off x="1021800" y="2144275"/>
            <a:ext cx="2274300" cy="101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Open Sans Light"/>
                <a:ea typeface="Open Sans Light"/>
                <a:cs typeface="Open Sans Light"/>
                <a:sym typeface="Open Sans Light"/>
              </a:rPr>
              <a:t>Functions</a:t>
            </a:r>
            <a:endParaRPr sz="1200">
              <a:solidFill>
                <a:srgbClr val="FFFFFF"/>
              </a:solidFill>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28"/>
          <p:cNvPicPr preferRelativeResize="0"/>
          <p:nvPr/>
        </p:nvPicPr>
        <p:blipFill rotWithShape="1">
          <a:blip r:embed="rId3">
            <a:alphaModFix/>
          </a:blip>
          <a:srcRect b="6296" l="0" r="0" t="0"/>
          <a:stretch/>
        </p:blipFill>
        <p:spPr>
          <a:xfrm>
            <a:off x="0" y="0"/>
            <a:ext cx="9144000" cy="5714999"/>
          </a:xfrm>
          <a:prstGeom prst="rect">
            <a:avLst/>
          </a:prstGeom>
          <a:noFill/>
          <a:ln>
            <a:noFill/>
          </a:ln>
        </p:spPr>
      </p:pic>
      <p:sp>
        <p:nvSpPr>
          <p:cNvPr id="201" name="Google Shape;201;p28"/>
          <p:cNvSpPr txBox="1"/>
          <p:nvPr/>
        </p:nvSpPr>
        <p:spPr>
          <a:xfrm>
            <a:off x="402450" y="66575"/>
            <a:ext cx="4827900" cy="194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solidFill>
                  <a:srgbClr val="FFFFFF"/>
                </a:solidFill>
                <a:latin typeface="Open Sans ExtraBold"/>
                <a:ea typeface="Open Sans ExtraBold"/>
                <a:cs typeface="Open Sans ExtraBold"/>
                <a:sym typeface="Open Sans ExtraBold"/>
              </a:rPr>
              <a:t>2_PERSONALITY</a:t>
            </a:r>
            <a:endParaRPr sz="3600">
              <a:solidFill>
                <a:srgbClr val="FFFFFF"/>
              </a:solidFill>
              <a:latin typeface="Open Sans ExtraBold"/>
              <a:ea typeface="Open Sans ExtraBold"/>
              <a:cs typeface="Open Sans ExtraBold"/>
              <a:sym typeface="Open Sans ExtraBold"/>
            </a:endParaRPr>
          </a:p>
          <a:p>
            <a:pPr indent="0" lvl="0" marL="0" rtl="0" algn="l">
              <a:lnSpc>
                <a:spcPct val="115000"/>
              </a:lnSpc>
              <a:spcBef>
                <a:spcPts val="0"/>
              </a:spcBef>
              <a:spcAft>
                <a:spcPts val="0"/>
              </a:spcAft>
              <a:buNone/>
            </a:pPr>
            <a:r>
              <a:t/>
            </a:r>
            <a:endParaRPr>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p:txBody>
      </p:sp>
      <p:sp>
        <p:nvSpPr>
          <p:cNvPr id="202" name="Google Shape;202;p28"/>
          <p:cNvSpPr txBox="1"/>
          <p:nvPr/>
        </p:nvSpPr>
        <p:spPr>
          <a:xfrm>
            <a:off x="402450" y="952950"/>
            <a:ext cx="4257300" cy="45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latin typeface="Open Sans ExtraBold"/>
                <a:ea typeface="Open Sans ExtraBold"/>
                <a:cs typeface="Open Sans ExtraBold"/>
                <a:sym typeface="Open Sans ExtraBold"/>
              </a:rPr>
              <a:t>FORMALITY</a:t>
            </a:r>
            <a:endParaRPr sz="2400">
              <a:solidFill>
                <a:srgbClr val="FFFFFF"/>
              </a:solidFill>
              <a:latin typeface="Open Sans ExtraBold"/>
              <a:ea typeface="Open Sans ExtraBold"/>
              <a:cs typeface="Open Sans ExtraBold"/>
              <a:sym typeface="Open Sans ExtraBold"/>
            </a:endParaRPr>
          </a:p>
          <a:p>
            <a:pPr indent="0" lvl="0" marL="0" rtl="0" algn="l">
              <a:lnSpc>
                <a:spcPct val="115000"/>
              </a:lnSpc>
              <a:spcBef>
                <a:spcPts val="600"/>
              </a:spcBef>
              <a:spcAft>
                <a:spcPts val="0"/>
              </a:spcAft>
              <a:buNone/>
            </a:pPr>
            <a:r>
              <a:rPr lang="en" sz="1000">
                <a:solidFill>
                  <a:srgbClr val="FFFFFF"/>
                </a:solidFill>
                <a:latin typeface="Open Sans Light"/>
                <a:ea typeface="Open Sans Light"/>
                <a:cs typeface="Open Sans Light"/>
                <a:sym typeface="Open Sans Light"/>
              </a:rPr>
              <a:t>The answer should have the same tone, formal style and grammar. For example: Tutear, usted, etc. This will profiled the bot as an expert, friend, etc.</a:t>
            </a:r>
            <a:endParaRPr sz="1000">
              <a:solidFill>
                <a:srgbClr val="FFFFFF"/>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2400">
                <a:solidFill>
                  <a:srgbClr val="FFFFFF"/>
                </a:solidFill>
                <a:latin typeface="Open Sans ExtraBold"/>
                <a:ea typeface="Open Sans ExtraBold"/>
                <a:cs typeface="Open Sans ExtraBold"/>
                <a:sym typeface="Open Sans ExtraBold"/>
              </a:rPr>
              <a:t>LANGUAGE</a:t>
            </a:r>
            <a:endParaRPr sz="2400">
              <a:solidFill>
                <a:srgbClr val="FFFFFF"/>
              </a:solidFill>
              <a:latin typeface="Open Sans ExtraBold"/>
              <a:ea typeface="Open Sans ExtraBold"/>
              <a:cs typeface="Open Sans ExtraBold"/>
              <a:sym typeface="Open Sans ExtraBold"/>
            </a:endParaRPr>
          </a:p>
          <a:p>
            <a:pPr indent="0" lvl="0" marL="0" rtl="0" algn="l">
              <a:lnSpc>
                <a:spcPct val="115000"/>
              </a:lnSpc>
              <a:spcBef>
                <a:spcPts val="600"/>
              </a:spcBef>
              <a:spcAft>
                <a:spcPts val="0"/>
              </a:spcAft>
              <a:buNone/>
            </a:pPr>
            <a:r>
              <a:rPr lang="en" sz="1000">
                <a:solidFill>
                  <a:srgbClr val="FFFFFF"/>
                </a:solidFill>
                <a:latin typeface="Open Sans Light"/>
                <a:ea typeface="Open Sans Light"/>
                <a:cs typeface="Open Sans Light"/>
                <a:sym typeface="Open Sans Light"/>
              </a:rPr>
              <a:t>The answer should be written in the same language of the user.</a:t>
            </a:r>
            <a:endParaRPr sz="1000">
              <a:solidFill>
                <a:srgbClr val="FFFFFF"/>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2400">
                <a:solidFill>
                  <a:srgbClr val="FFFFFF"/>
                </a:solidFill>
                <a:latin typeface="Open Sans ExtraBold"/>
                <a:ea typeface="Open Sans ExtraBold"/>
                <a:cs typeface="Open Sans ExtraBold"/>
                <a:sym typeface="Open Sans ExtraBold"/>
              </a:rPr>
              <a:t>EXPRESSIONS</a:t>
            </a:r>
            <a:endParaRPr sz="2400">
              <a:solidFill>
                <a:srgbClr val="FFFFFF"/>
              </a:solidFill>
              <a:latin typeface="Open Sans ExtraBold"/>
              <a:ea typeface="Open Sans ExtraBold"/>
              <a:cs typeface="Open Sans ExtraBold"/>
              <a:sym typeface="Open Sans ExtraBold"/>
            </a:endParaRPr>
          </a:p>
          <a:p>
            <a:pPr indent="0" lvl="0" marL="0" rtl="0" algn="l">
              <a:lnSpc>
                <a:spcPct val="115000"/>
              </a:lnSpc>
              <a:spcBef>
                <a:spcPts val="600"/>
              </a:spcBef>
              <a:spcAft>
                <a:spcPts val="0"/>
              </a:spcAft>
              <a:buNone/>
            </a:pPr>
            <a:r>
              <a:rPr lang="en" sz="1000">
                <a:solidFill>
                  <a:srgbClr val="FFFFFF"/>
                </a:solidFill>
                <a:latin typeface="Open Sans Light"/>
                <a:ea typeface="Open Sans Light"/>
                <a:cs typeface="Open Sans Light"/>
                <a:sym typeface="Open Sans Light"/>
              </a:rPr>
              <a:t>The style, saids and ways should be coherent with the formality tome of the dialogue. Not= a friend of 80 years, an expert of 15 years</a:t>
            </a:r>
            <a:endParaRPr sz="1000">
              <a:solidFill>
                <a:srgbClr val="FFFFFF"/>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2400">
                <a:solidFill>
                  <a:srgbClr val="FFFFFF"/>
                </a:solidFill>
                <a:latin typeface="Open Sans ExtraBold"/>
                <a:ea typeface="Open Sans ExtraBold"/>
                <a:cs typeface="Open Sans ExtraBold"/>
                <a:sym typeface="Open Sans ExtraBold"/>
              </a:rPr>
              <a:t>VALUE TIME</a:t>
            </a:r>
            <a:endParaRPr sz="2400">
              <a:solidFill>
                <a:srgbClr val="FFFFFF"/>
              </a:solidFill>
              <a:latin typeface="Open Sans ExtraBold"/>
              <a:ea typeface="Open Sans ExtraBold"/>
              <a:cs typeface="Open Sans ExtraBold"/>
              <a:sym typeface="Open Sans ExtraBold"/>
            </a:endParaRPr>
          </a:p>
          <a:p>
            <a:pPr indent="0" lvl="0" marL="0" rtl="0" algn="l">
              <a:lnSpc>
                <a:spcPct val="115000"/>
              </a:lnSpc>
              <a:spcBef>
                <a:spcPts val="600"/>
              </a:spcBef>
              <a:spcAft>
                <a:spcPts val="0"/>
              </a:spcAft>
              <a:buNone/>
            </a:pPr>
            <a:r>
              <a:rPr lang="en" sz="1000">
                <a:solidFill>
                  <a:srgbClr val="FFFFFF"/>
                </a:solidFill>
                <a:latin typeface="Open Sans Light"/>
                <a:ea typeface="Open Sans Light"/>
                <a:cs typeface="Open Sans Light"/>
                <a:sym typeface="Open Sans Light"/>
              </a:rPr>
              <a:t>User should have a recommendation as an answer next after a film/serie request. Not over Chat.</a:t>
            </a:r>
            <a:endParaRPr sz="1000">
              <a:solidFill>
                <a:srgbClr val="FFFFFF"/>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2400">
                <a:solidFill>
                  <a:srgbClr val="FFFFFF"/>
                </a:solidFill>
                <a:latin typeface="Open Sans ExtraBold"/>
                <a:ea typeface="Open Sans ExtraBold"/>
                <a:cs typeface="Open Sans ExtraBold"/>
                <a:sym typeface="Open Sans ExtraBold"/>
              </a:rPr>
              <a:t>COHERENCE</a:t>
            </a:r>
            <a:endParaRPr sz="2400">
              <a:solidFill>
                <a:srgbClr val="FFFFFF"/>
              </a:solidFill>
              <a:latin typeface="Open Sans ExtraBold"/>
              <a:ea typeface="Open Sans ExtraBold"/>
              <a:cs typeface="Open Sans ExtraBold"/>
              <a:sym typeface="Open Sans ExtraBold"/>
            </a:endParaRPr>
          </a:p>
          <a:p>
            <a:pPr indent="0" lvl="0" marL="0" rtl="0" algn="l">
              <a:lnSpc>
                <a:spcPct val="115000"/>
              </a:lnSpc>
              <a:spcBef>
                <a:spcPts val="600"/>
              </a:spcBef>
              <a:spcAft>
                <a:spcPts val="0"/>
              </a:spcAft>
              <a:buNone/>
            </a:pPr>
            <a:r>
              <a:rPr lang="en" sz="1000">
                <a:solidFill>
                  <a:srgbClr val="FFFFFF"/>
                </a:solidFill>
                <a:latin typeface="Open Sans Light"/>
                <a:ea typeface="Open Sans Light"/>
                <a:cs typeface="Open Sans Light"/>
                <a:sym typeface="Open Sans Light"/>
              </a:rPr>
              <a:t>All the personality design decisions should be in all the dialogues. No answers with “ud” and other with “tu”. Or singular and plural.</a:t>
            </a:r>
            <a:endParaRPr sz="1000">
              <a:solidFill>
                <a:srgbClr val="FFFFFF"/>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000">
              <a:solidFill>
                <a:srgbClr val="FFFFFF"/>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000">
              <a:solidFill>
                <a:srgbClr val="FFFFFF"/>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000">
              <a:solidFill>
                <a:srgbClr val="FFFFFF"/>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90000"/>
              </a:lnSpc>
              <a:spcBef>
                <a:spcPts val="10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90000"/>
              </a:lnSpc>
              <a:spcBef>
                <a:spcPts val="1000"/>
              </a:spcBef>
              <a:spcAft>
                <a:spcPts val="0"/>
              </a:spcAft>
              <a:buNone/>
            </a:pPr>
            <a:r>
              <a:t/>
            </a:r>
            <a:endParaRPr sz="12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3">
            <a:alphaModFix/>
          </a:blip>
          <a:srcRect b="5150" l="5150" r="0" t="0"/>
          <a:stretch/>
        </p:blipFill>
        <p:spPr>
          <a:xfrm flipH="1">
            <a:off x="0" y="0"/>
            <a:ext cx="9144000" cy="5715000"/>
          </a:xfrm>
          <a:prstGeom prst="rect">
            <a:avLst/>
          </a:prstGeom>
          <a:noFill/>
          <a:ln>
            <a:noFill/>
          </a:ln>
        </p:spPr>
      </p:pic>
      <p:sp>
        <p:nvSpPr>
          <p:cNvPr id="208" name="Google Shape;208;p29"/>
          <p:cNvSpPr txBox="1"/>
          <p:nvPr/>
        </p:nvSpPr>
        <p:spPr>
          <a:xfrm>
            <a:off x="402450" y="66575"/>
            <a:ext cx="4827900" cy="194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2_Q&amp;A TREE LOGIC</a:t>
            </a:r>
            <a:endParaRPr sz="3600">
              <a:latin typeface="Open Sans ExtraBold"/>
              <a:ea typeface="Open Sans ExtraBold"/>
              <a:cs typeface="Open Sans ExtraBold"/>
              <a:sym typeface="Open Sans ExtraBold"/>
            </a:endParaRPr>
          </a:p>
          <a:p>
            <a:pPr indent="0" lvl="0" marL="0" rtl="0" algn="l">
              <a:lnSpc>
                <a:spcPct val="115000"/>
              </a:lnSpc>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209" name="Google Shape;209;p29"/>
          <p:cNvPicPr preferRelativeResize="0"/>
          <p:nvPr/>
        </p:nvPicPr>
        <p:blipFill>
          <a:blip r:embed="rId4">
            <a:alphaModFix/>
          </a:blip>
          <a:stretch>
            <a:fillRect/>
          </a:stretch>
        </p:blipFill>
        <p:spPr>
          <a:xfrm>
            <a:off x="998975" y="1199775"/>
            <a:ext cx="4164750" cy="3963650"/>
          </a:xfrm>
          <a:prstGeom prst="rect">
            <a:avLst/>
          </a:prstGeom>
          <a:noFill/>
          <a:ln>
            <a:noFill/>
          </a:ln>
        </p:spPr>
      </p:pic>
      <p:sp>
        <p:nvSpPr>
          <p:cNvPr id="210" name="Google Shape;210;p29"/>
          <p:cNvSpPr txBox="1"/>
          <p:nvPr/>
        </p:nvSpPr>
        <p:spPr>
          <a:xfrm>
            <a:off x="884575" y="1199775"/>
            <a:ext cx="8559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Welcome</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11" name="Google Shape;211;p29"/>
          <p:cNvSpPr txBox="1"/>
          <p:nvPr/>
        </p:nvSpPr>
        <p:spPr>
          <a:xfrm>
            <a:off x="713425" y="4147875"/>
            <a:ext cx="11982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Not understand</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12" name="Google Shape;212;p29"/>
          <p:cNvSpPr txBox="1"/>
          <p:nvPr/>
        </p:nvSpPr>
        <p:spPr>
          <a:xfrm>
            <a:off x="1740475" y="1199775"/>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Film</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13" name="Google Shape;213;p29"/>
          <p:cNvSpPr txBox="1"/>
          <p:nvPr/>
        </p:nvSpPr>
        <p:spPr>
          <a:xfrm>
            <a:off x="1693175" y="3235000"/>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Serie</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14" name="Google Shape;214;p29"/>
          <p:cNvSpPr txBox="1"/>
          <p:nvPr/>
        </p:nvSpPr>
        <p:spPr>
          <a:xfrm>
            <a:off x="2834525" y="139047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15" name="Google Shape;215;p29"/>
          <p:cNvSpPr txBox="1"/>
          <p:nvPr/>
        </p:nvSpPr>
        <p:spPr>
          <a:xfrm>
            <a:off x="2349150" y="21793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16" name="Google Shape;216;p29"/>
          <p:cNvSpPr txBox="1"/>
          <p:nvPr/>
        </p:nvSpPr>
        <p:spPr>
          <a:xfrm>
            <a:off x="2349150" y="37407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17" name="Google Shape;217;p29"/>
          <p:cNvSpPr txBox="1"/>
          <p:nvPr/>
        </p:nvSpPr>
        <p:spPr>
          <a:xfrm>
            <a:off x="2996025" y="426405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18" name="Google Shape;218;p29"/>
          <p:cNvSpPr txBox="1"/>
          <p:nvPr/>
        </p:nvSpPr>
        <p:spPr>
          <a:xfrm>
            <a:off x="3595350" y="47563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19" name="Google Shape;219;p29"/>
          <p:cNvSpPr txBox="1"/>
          <p:nvPr/>
        </p:nvSpPr>
        <p:spPr>
          <a:xfrm>
            <a:off x="2996025" y="26746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20" name="Google Shape;220;p29"/>
          <p:cNvSpPr txBox="1"/>
          <p:nvPr/>
        </p:nvSpPr>
        <p:spPr>
          <a:xfrm>
            <a:off x="3595350" y="323500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21" name="Google Shape;221;p29"/>
          <p:cNvSpPr txBox="1"/>
          <p:nvPr/>
        </p:nvSpPr>
        <p:spPr>
          <a:xfrm>
            <a:off x="4222625" y="323500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Exit</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22" name="Google Shape;222;p29"/>
          <p:cNvSpPr txBox="1"/>
          <p:nvPr/>
        </p:nvSpPr>
        <p:spPr>
          <a:xfrm>
            <a:off x="4222625" y="47563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Exit</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23" name="Google Shape;223;p29"/>
          <p:cNvSpPr txBox="1"/>
          <p:nvPr/>
        </p:nvSpPr>
        <p:spPr>
          <a:xfrm>
            <a:off x="3490625" y="1896250"/>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24" name="Google Shape;224;p29"/>
          <p:cNvSpPr txBox="1"/>
          <p:nvPr/>
        </p:nvSpPr>
        <p:spPr>
          <a:xfrm>
            <a:off x="4060725" y="245657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25" name="Google Shape;225;p29"/>
          <p:cNvSpPr txBox="1"/>
          <p:nvPr/>
        </p:nvSpPr>
        <p:spPr>
          <a:xfrm>
            <a:off x="2834525" y="2942250"/>
            <a:ext cx="7887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26" name="Google Shape;226;p29"/>
          <p:cNvSpPr txBox="1"/>
          <p:nvPr/>
        </p:nvSpPr>
        <p:spPr>
          <a:xfrm>
            <a:off x="3443000" y="3477475"/>
            <a:ext cx="7035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27" name="Google Shape;227;p29"/>
          <p:cNvSpPr txBox="1"/>
          <p:nvPr/>
        </p:nvSpPr>
        <p:spPr>
          <a:xfrm>
            <a:off x="4060725" y="3972150"/>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1" name="Shape 231"/>
        <p:cNvGrpSpPr/>
        <p:nvPr/>
      </p:nvGrpSpPr>
      <p:grpSpPr>
        <a:xfrm>
          <a:off x="0" y="0"/>
          <a:ext cx="0" cy="0"/>
          <a:chOff x="0" y="0"/>
          <a:chExt cx="0" cy="0"/>
        </a:xfrm>
      </p:grpSpPr>
      <p:pic>
        <p:nvPicPr>
          <p:cNvPr id="232" name="Google Shape;232;p30"/>
          <p:cNvPicPr preferRelativeResize="0"/>
          <p:nvPr/>
        </p:nvPicPr>
        <p:blipFill rotWithShape="1">
          <a:blip r:embed="rId3">
            <a:alphaModFix/>
          </a:blip>
          <a:srcRect b="8550" l="0" r="0" t="0"/>
          <a:stretch/>
        </p:blipFill>
        <p:spPr>
          <a:xfrm>
            <a:off x="0" y="1560800"/>
            <a:ext cx="9144001" cy="4154199"/>
          </a:xfrm>
          <a:prstGeom prst="rect">
            <a:avLst/>
          </a:prstGeom>
          <a:noFill/>
          <a:ln>
            <a:noFill/>
          </a:ln>
        </p:spPr>
      </p:pic>
      <p:sp>
        <p:nvSpPr>
          <p:cNvPr id="233" name="Google Shape;233;p30"/>
          <p:cNvSpPr txBox="1"/>
          <p:nvPr/>
        </p:nvSpPr>
        <p:spPr>
          <a:xfrm>
            <a:off x="173850" y="-47925"/>
            <a:ext cx="3455700" cy="1753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solidFill>
                  <a:srgbClr val="FFFFFF"/>
                </a:solidFill>
                <a:latin typeface="Open Sans ExtraBold"/>
                <a:ea typeface="Open Sans ExtraBold"/>
                <a:cs typeface="Open Sans ExtraBold"/>
                <a:sym typeface="Open Sans ExtraBold"/>
              </a:rPr>
              <a:t>3_FILM/SERIE DATABASE</a:t>
            </a:r>
            <a:endParaRPr sz="36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200">
              <a:solidFill>
                <a:srgbClr val="FFFFFF"/>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7" name="Shape 237"/>
        <p:cNvGrpSpPr/>
        <p:nvPr/>
      </p:nvGrpSpPr>
      <p:grpSpPr>
        <a:xfrm>
          <a:off x="0" y="0"/>
          <a:ext cx="0" cy="0"/>
          <a:chOff x="0" y="0"/>
          <a:chExt cx="0" cy="0"/>
        </a:xfrm>
      </p:grpSpPr>
      <p:pic>
        <p:nvPicPr>
          <p:cNvPr id="238" name="Google Shape;238;p31"/>
          <p:cNvPicPr preferRelativeResize="0"/>
          <p:nvPr/>
        </p:nvPicPr>
        <p:blipFill rotWithShape="1">
          <a:blip r:embed="rId3">
            <a:alphaModFix/>
          </a:blip>
          <a:srcRect b="8750" l="0" r="0" t="0"/>
          <a:stretch/>
        </p:blipFill>
        <p:spPr>
          <a:xfrm>
            <a:off x="0" y="1563850"/>
            <a:ext cx="9143999" cy="4151150"/>
          </a:xfrm>
          <a:prstGeom prst="rect">
            <a:avLst/>
          </a:prstGeom>
          <a:noFill/>
          <a:ln>
            <a:noFill/>
          </a:ln>
        </p:spPr>
      </p:pic>
      <p:sp>
        <p:nvSpPr>
          <p:cNvPr id="239" name="Google Shape;239;p31"/>
          <p:cNvSpPr txBox="1"/>
          <p:nvPr/>
        </p:nvSpPr>
        <p:spPr>
          <a:xfrm>
            <a:off x="173850" y="0"/>
            <a:ext cx="4665300" cy="1420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solidFill>
                  <a:srgbClr val="FFFFFF"/>
                </a:solidFill>
                <a:latin typeface="Open Sans ExtraBold"/>
                <a:ea typeface="Open Sans ExtraBold"/>
                <a:cs typeface="Open Sans ExtraBold"/>
                <a:sym typeface="Open Sans ExtraBold"/>
              </a:rPr>
              <a:t>3</a:t>
            </a:r>
            <a:r>
              <a:rPr lang="en" sz="3600">
                <a:solidFill>
                  <a:srgbClr val="FFFFFF"/>
                </a:solidFill>
                <a:latin typeface="Open Sans ExtraBold"/>
                <a:ea typeface="Open Sans ExtraBold"/>
                <a:cs typeface="Open Sans ExtraBold"/>
                <a:sym typeface="Open Sans ExtraBold"/>
              </a:rPr>
              <a:t>_FILM DATABASE </a:t>
            </a:r>
            <a:r>
              <a:rPr lang="en" sz="3600">
                <a:solidFill>
                  <a:srgbClr val="FFFFFF"/>
                </a:solidFill>
                <a:latin typeface="Open Sans ExtraBold"/>
                <a:ea typeface="Open Sans ExtraBold"/>
                <a:cs typeface="Open Sans ExtraBold"/>
                <a:sym typeface="Open Sans ExtraBold"/>
              </a:rPr>
              <a:t>STRUCTURE</a:t>
            </a:r>
            <a:endParaRPr sz="36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200">
              <a:solidFill>
                <a:srgbClr val="FFFFFF"/>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11473" l="12249" r="0" t="6222"/>
          <a:stretch/>
        </p:blipFill>
        <p:spPr>
          <a:xfrm flipH="1">
            <a:off x="-325" y="0"/>
            <a:ext cx="9144000" cy="5715000"/>
          </a:xfrm>
          <a:prstGeom prst="rect">
            <a:avLst/>
          </a:prstGeom>
          <a:noFill/>
          <a:ln>
            <a:noFill/>
          </a:ln>
        </p:spPr>
      </p:pic>
      <p:sp>
        <p:nvSpPr>
          <p:cNvPr id="61" name="Google Shape;61;p14"/>
          <p:cNvSpPr txBox="1"/>
          <p:nvPr/>
        </p:nvSpPr>
        <p:spPr>
          <a:xfrm>
            <a:off x="257925" y="244800"/>
            <a:ext cx="5295600" cy="5225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solidFill>
                  <a:srgbClr val="FFFFFF"/>
                </a:solidFill>
                <a:latin typeface="Open Sans ExtraBold"/>
                <a:ea typeface="Open Sans ExtraBold"/>
                <a:cs typeface="Open Sans ExtraBold"/>
                <a:sym typeface="Open Sans ExtraBold"/>
              </a:rPr>
              <a:t>PARTS &amp; PIECES</a:t>
            </a:r>
            <a:endParaRPr sz="12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rPr lang="en" sz="1200">
                <a:solidFill>
                  <a:srgbClr val="FFFFFF"/>
                </a:solidFill>
                <a:latin typeface="Open Sans Light"/>
                <a:ea typeface="Open Sans Light"/>
                <a:cs typeface="Open Sans Light"/>
                <a:sym typeface="Open Sans Light"/>
              </a:rPr>
              <a:t>Steps for the developing, designing and building a recommender chatbot</a:t>
            </a:r>
            <a:endParaRPr sz="12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rPr lang="en" sz="3000">
                <a:solidFill>
                  <a:srgbClr val="FFFFFF"/>
                </a:solidFill>
                <a:latin typeface="Open Sans ExtraBold"/>
                <a:ea typeface="Open Sans ExtraBold"/>
                <a:cs typeface="Open Sans ExtraBold"/>
                <a:sym typeface="Open Sans ExtraBold"/>
              </a:rPr>
              <a:t>1_DATA SET AND MODEL</a:t>
            </a:r>
            <a:endParaRPr sz="30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1100">
                <a:solidFill>
                  <a:srgbClr val="FFFFFF"/>
                </a:solidFill>
                <a:latin typeface="Open Sans Light"/>
                <a:ea typeface="Open Sans Light"/>
                <a:cs typeface="Open Sans Light"/>
                <a:sym typeface="Open Sans Light"/>
              </a:rPr>
              <a:t>Data engineering and filtering to built a Bot Dataframe with users and recommendations</a:t>
            </a:r>
            <a:endParaRPr sz="11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rPr lang="en" sz="3000">
                <a:solidFill>
                  <a:srgbClr val="FFFFFF"/>
                </a:solidFill>
                <a:latin typeface="Open Sans ExtraBold"/>
                <a:ea typeface="Open Sans ExtraBold"/>
                <a:cs typeface="Open Sans ExtraBold"/>
                <a:sym typeface="Open Sans ExtraBold"/>
              </a:rPr>
              <a:t>2_BOT DESIGN</a:t>
            </a:r>
            <a:endParaRPr sz="30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1100">
                <a:solidFill>
                  <a:srgbClr val="FFFFFF"/>
                </a:solidFill>
                <a:latin typeface="Open Sans Light"/>
                <a:ea typeface="Open Sans Light"/>
                <a:cs typeface="Open Sans Light"/>
                <a:sym typeface="Open Sans Light"/>
              </a:rPr>
              <a:t>Architecture, personality and Q&amp;A tree for different recommendations </a:t>
            </a:r>
            <a:endParaRPr sz="11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rPr lang="en" sz="3000">
                <a:solidFill>
                  <a:srgbClr val="FFFFFF"/>
                </a:solidFill>
                <a:latin typeface="Open Sans ExtraBold"/>
                <a:ea typeface="Open Sans ExtraBold"/>
                <a:cs typeface="Open Sans ExtraBold"/>
                <a:sym typeface="Open Sans ExtraBold"/>
              </a:rPr>
              <a:t>3_BUIDING A BOT</a:t>
            </a:r>
            <a:endParaRPr sz="30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1100">
                <a:solidFill>
                  <a:srgbClr val="FFFFFF"/>
                </a:solidFill>
                <a:latin typeface="Open Sans Light"/>
                <a:ea typeface="Open Sans Light"/>
                <a:cs typeface="Open Sans Light"/>
                <a:sym typeface="Open Sans Light"/>
              </a:rPr>
              <a:t>Cloud tools, intents, entities and dialogues</a:t>
            </a:r>
            <a:endParaRPr sz="1100">
              <a:solidFill>
                <a:srgbClr val="FFFFFF"/>
              </a:solidFill>
              <a:latin typeface="Open Sans Light"/>
              <a:ea typeface="Open Sans Light"/>
              <a:cs typeface="Open Sans Light"/>
              <a:sym typeface="Open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2"/>
          <p:cNvPicPr preferRelativeResize="0"/>
          <p:nvPr/>
        </p:nvPicPr>
        <p:blipFill rotWithShape="1">
          <a:blip r:embed="rId3">
            <a:alphaModFix/>
          </a:blip>
          <a:srcRect b="42555" l="0" r="0" t="0"/>
          <a:stretch/>
        </p:blipFill>
        <p:spPr>
          <a:xfrm>
            <a:off x="0" y="846300"/>
            <a:ext cx="9144000" cy="2450353"/>
          </a:xfrm>
          <a:prstGeom prst="rect">
            <a:avLst/>
          </a:prstGeom>
          <a:noFill/>
          <a:ln>
            <a:noFill/>
          </a:ln>
        </p:spPr>
      </p:pic>
      <p:sp>
        <p:nvSpPr>
          <p:cNvPr id="245" name="Google Shape;245;p32"/>
          <p:cNvSpPr txBox="1"/>
          <p:nvPr/>
        </p:nvSpPr>
        <p:spPr>
          <a:xfrm>
            <a:off x="173850" y="0"/>
            <a:ext cx="5969400" cy="94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3_INTENTS &amp; ENTITIES</a:t>
            </a:r>
            <a:endParaRPr sz="12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246" name="Google Shape;246;p32"/>
          <p:cNvPicPr preferRelativeResize="0"/>
          <p:nvPr/>
        </p:nvPicPr>
        <p:blipFill rotWithShape="1">
          <a:blip r:embed="rId4">
            <a:alphaModFix/>
          </a:blip>
          <a:srcRect b="35765" l="0" r="0" t="0"/>
          <a:stretch/>
        </p:blipFill>
        <p:spPr>
          <a:xfrm>
            <a:off x="0" y="2993342"/>
            <a:ext cx="9143998" cy="27216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50" name="Shape 250"/>
        <p:cNvGrpSpPr/>
        <p:nvPr/>
      </p:nvGrpSpPr>
      <p:grpSpPr>
        <a:xfrm>
          <a:off x="0" y="0"/>
          <a:ext cx="0" cy="0"/>
          <a:chOff x="0" y="0"/>
          <a:chExt cx="0" cy="0"/>
        </a:xfrm>
      </p:grpSpPr>
      <p:sp>
        <p:nvSpPr>
          <p:cNvPr id="251" name="Google Shape;251;p33"/>
          <p:cNvSpPr txBox="1"/>
          <p:nvPr/>
        </p:nvSpPr>
        <p:spPr>
          <a:xfrm>
            <a:off x="154800" y="114300"/>
            <a:ext cx="5969400" cy="94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solidFill>
                  <a:srgbClr val="FFFFFF"/>
                </a:solidFill>
                <a:latin typeface="Open Sans ExtraBold"/>
                <a:ea typeface="Open Sans ExtraBold"/>
                <a:cs typeface="Open Sans ExtraBold"/>
                <a:sym typeface="Open Sans ExtraBold"/>
              </a:rPr>
              <a:t>3_QUERIES</a:t>
            </a:r>
            <a:endParaRPr sz="1200">
              <a:solidFill>
                <a:srgbClr val="FFFFFF"/>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p:txBody>
      </p:sp>
      <p:pic>
        <p:nvPicPr>
          <p:cNvPr id="252" name="Google Shape;252;p33"/>
          <p:cNvPicPr preferRelativeResize="0"/>
          <p:nvPr/>
        </p:nvPicPr>
        <p:blipFill>
          <a:blip r:embed="rId3">
            <a:alphaModFix/>
          </a:blip>
          <a:stretch>
            <a:fillRect/>
          </a:stretch>
        </p:blipFill>
        <p:spPr>
          <a:xfrm>
            <a:off x="0" y="1403974"/>
            <a:ext cx="9144001" cy="43110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34"/>
          <p:cNvPicPr preferRelativeResize="0"/>
          <p:nvPr/>
        </p:nvPicPr>
        <p:blipFill rotWithShape="1">
          <a:blip r:embed="rId3">
            <a:alphaModFix/>
          </a:blip>
          <a:srcRect b="7158" l="0" r="4122" t="0"/>
          <a:stretch/>
        </p:blipFill>
        <p:spPr>
          <a:xfrm>
            <a:off x="0" y="1158400"/>
            <a:ext cx="4572000" cy="4556600"/>
          </a:xfrm>
          <a:prstGeom prst="rect">
            <a:avLst/>
          </a:prstGeom>
          <a:noFill/>
          <a:ln>
            <a:noFill/>
          </a:ln>
        </p:spPr>
      </p:pic>
      <p:pic>
        <p:nvPicPr>
          <p:cNvPr id="258" name="Google Shape;258;p34"/>
          <p:cNvPicPr preferRelativeResize="0"/>
          <p:nvPr/>
        </p:nvPicPr>
        <p:blipFill rotWithShape="1">
          <a:blip r:embed="rId4">
            <a:alphaModFix/>
          </a:blip>
          <a:srcRect b="7158" l="7252" r="8805" t="0"/>
          <a:stretch/>
        </p:blipFill>
        <p:spPr>
          <a:xfrm>
            <a:off x="4526900" y="1158400"/>
            <a:ext cx="4617099" cy="4556601"/>
          </a:xfrm>
          <a:prstGeom prst="rect">
            <a:avLst/>
          </a:prstGeom>
          <a:noFill/>
          <a:ln>
            <a:noFill/>
          </a:ln>
        </p:spPr>
      </p:pic>
      <p:sp>
        <p:nvSpPr>
          <p:cNvPr id="259" name="Google Shape;259;p34"/>
          <p:cNvSpPr txBox="1"/>
          <p:nvPr/>
        </p:nvSpPr>
        <p:spPr>
          <a:xfrm>
            <a:off x="173850" y="0"/>
            <a:ext cx="3455700" cy="129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3</a:t>
            </a:r>
            <a:r>
              <a:rPr lang="en" sz="3600">
                <a:latin typeface="Open Sans ExtraBold"/>
                <a:ea typeface="Open Sans ExtraBold"/>
                <a:cs typeface="Open Sans ExtraBold"/>
                <a:sym typeface="Open Sans ExtraBold"/>
              </a:rPr>
              <a:t>_DIALOGUES</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1200">
                <a:latin typeface="Open Sans Light"/>
                <a:ea typeface="Open Sans Light"/>
                <a:cs typeface="Open Sans Light"/>
                <a:sym typeface="Open Sans Light"/>
              </a:rPr>
              <a:t>Real Film recommendation dialogue zoom in</a:t>
            </a:r>
            <a:endParaRPr sz="12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sp>
        <p:nvSpPr>
          <p:cNvPr id="260" name="Google Shape;260;p34"/>
          <p:cNvSpPr txBox="1"/>
          <p:nvPr/>
        </p:nvSpPr>
        <p:spPr>
          <a:xfrm>
            <a:off x="3850425" y="283350"/>
            <a:ext cx="5084400" cy="7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Open Sans Light"/>
                <a:ea typeface="Open Sans Light"/>
                <a:cs typeface="Open Sans Light"/>
                <a:sym typeface="Open Sans Light"/>
              </a:rPr>
              <a:t>Zoom from </a:t>
            </a:r>
            <a:r>
              <a:rPr lang="en" sz="1000">
                <a:latin typeface="Open Sans Light"/>
                <a:ea typeface="Open Sans Light"/>
                <a:cs typeface="Open Sans Light"/>
                <a:sym typeface="Open Sans Light"/>
              </a:rPr>
              <a:t>welcome</a:t>
            </a:r>
            <a:r>
              <a:rPr lang="en" sz="1000">
                <a:latin typeface="Open Sans Light"/>
                <a:ea typeface="Open Sans Light"/>
                <a:cs typeface="Open Sans Light"/>
                <a:sym typeface="Open Sans Light"/>
              </a:rPr>
              <a:t> dialogue to OK/Not OK recommendation dialogue. Each dialogue is link with a context variable, </a:t>
            </a:r>
            <a:r>
              <a:rPr lang="en" sz="1000">
                <a:latin typeface="Open Sans Light"/>
                <a:ea typeface="Open Sans Light"/>
                <a:cs typeface="Open Sans Light"/>
                <a:sym typeface="Open Sans Light"/>
              </a:rPr>
              <a:t>entity</a:t>
            </a:r>
            <a:r>
              <a:rPr lang="en" sz="1000">
                <a:latin typeface="Open Sans Light"/>
                <a:ea typeface="Open Sans Light"/>
                <a:cs typeface="Open Sans Light"/>
                <a:sym typeface="Open Sans Light"/>
              </a:rPr>
              <a:t> or intent to select the next path. In this way the chatbot reacts to recommend, recommend again, </a:t>
            </a:r>
            <a:r>
              <a:rPr lang="en" sz="1000">
                <a:latin typeface="Open Sans Light"/>
                <a:ea typeface="Open Sans Light"/>
                <a:cs typeface="Open Sans Light"/>
                <a:sym typeface="Open Sans Light"/>
              </a:rPr>
              <a:t>apologize</a:t>
            </a:r>
            <a:r>
              <a:rPr lang="en" sz="1000">
                <a:latin typeface="Open Sans Light"/>
                <a:ea typeface="Open Sans Light"/>
                <a:cs typeface="Open Sans Light"/>
                <a:sym typeface="Open Sans Light"/>
              </a:rPr>
              <a:t> for not understand, and close de conversation</a:t>
            </a:r>
            <a:endParaRPr sz="1000">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latin typeface="Open Sans"/>
              <a:ea typeface="Open Sans"/>
              <a:cs typeface="Open Sans"/>
              <a:sym typeface="Open Sans"/>
            </a:endParaRPr>
          </a:p>
          <a:p>
            <a:pPr indent="0" lvl="0" marL="0" rtl="0" algn="l">
              <a:lnSpc>
                <a:spcPct val="115000"/>
              </a:lnSpc>
              <a:spcBef>
                <a:spcPts val="600"/>
              </a:spcBef>
              <a:spcAft>
                <a:spcPts val="0"/>
              </a:spcAft>
              <a:buNone/>
            </a:pPr>
            <a:r>
              <a:t/>
            </a:r>
            <a:endParaRPr sz="1200">
              <a:latin typeface="Open Sans"/>
              <a:ea typeface="Open Sans"/>
              <a:cs typeface="Open Sans"/>
              <a:sym typeface="Open Sans"/>
            </a:endParaRPr>
          </a:p>
          <a:p>
            <a:pPr indent="0" lvl="0" marL="0" rtl="0" algn="l">
              <a:lnSpc>
                <a:spcPct val="115000"/>
              </a:lnSpc>
              <a:spcBef>
                <a:spcPts val="600"/>
              </a:spcBef>
              <a:spcAft>
                <a:spcPts val="0"/>
              </a:spcAft>
              <a:buNone/>
            </a:pPr>
            <a:r>
              <a:t/>
            </a:r>
            <a:endParaRPr sz="1200">
              <a:latin typeface="Open Sans"/>
              <a:ea typeface="Open Sans"/>
              <a:cs typeface="Open Sans"/>
              <a:sym typeface="Open Sans"/>
            </a:endParaRPr>
          </a:p>
          <a:p>
            <a:pPr indent="0" lvl="0" marL="0" rtl="0" algn="l">
              <a:lnSpc>
                <a:spcPct val="90000"/>
              </a:lnSpc>
              <a:spcBef>
                <a:spcPts val="1000"/>
              </a:spcBef>
              <a:spcAft>
                <a:spcPts val="0"/>
              </a:spcAft>
              <a:buNone/>
            </a:pPr>
            <a:r>
              <a:t/>
            </a:r>
            <a:endParaRPr sz="1200">
              <a:latin typeface="Open Sans"/>
              <a:ea typeface="Open Sans"/>
              <a:cs typeface="Open Sans"/>
              <a:sym typeface="Open Sans"/>
            </a:endParaRPr>
          </a:p>
          <a:p>
            <a:pPr indent="0" lvl="0" marL="0" rtl="0" algn="l">
              <a:lnSpc>
                <a:spcPct val="90000"/>
              </a:lnSpc>
              <a:spcBef>
                <a:spcPts val="100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5"/>
          <p:cNvPicPr preferRelativeResize="0"/>
          <p:nvPr/>
        </p:nvPicPr>
        <p:blipFill>
          <a:blip r:embed="rId3">
            <a:alphaModFix/>
          </a:blip>
          <a:stretch>
            <a:fillRect/>
          </a:stretch>
        </p:blipFill>
        <p:spPr>
          <a:xfrm>
            <a:off x="1056575" y="1361425"/>
            <a:ext cx="4164750" cy="3963650"/>
          </a:xfrm>
          <a:prstGeom prst="rect">
            <a:avLst/>
          </a:prstGeom>
          <a:noFill/>
          <a:ln>
            <a:noFill/>
          </a:ln>
        </p:spPr>
      </p:pic>
      <p:sp>
        <p:nvSpPr>
          <p:cNvPr id="266" name="Google Shape;266;p35"/>
          <p:cNvSpPr txBox="1"/>
          <p:nvPr/>
        </p:nvSpPr>
        <p:spPr>
          <a:xfrm>
            <a:off x="942175" y="1361425"/>
            <a:ext cx="8559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Welcome</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67" name="Google Shape;267;p35"/>
          <p:cNvSpPr txBox="1"/>
          <p:nvPr/>
        </p:nvSpPr>
        <p:spPr>
          <a:xfrm>
            <a:off x="771025" y="4309525"/>
            <a:ext cx="11982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Not understand</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68" name="Google Shape;268;p35"/>
          <p:cNvSpPr txBox="1"/>
          <p:nvPr/>
        </p:nvSpPr>
        <p:spPr>
          <a:xfrm>
            <a:off x="1798075" y="1361425"/>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Film</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69" name="Google Shape;269;p35"/>
          <p:cNvSpPr txBox="1"/>
          <p:nvPr/>
        </p:nvSpPr>
        <p:spPr>
          <a:xfrm>
            <a:off x="1750775" y="3396650"/>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Serie</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0" name="Google Shape;270;p35"/>
          <p:cNvSpPr txBox="1"/>
          <p:nvPr/>
        </p:nvSpPr>
        <p:spPr>
          <a:xfrm>
            <a:off x="2892125" y="155212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1" name="Google Shape;271;p35"/>
          <p:cNvSpPr txBox="1"/>
          <p:nvPr/>
        </p:nvSpPr>
        <p:spPr>
          <a:xfrm>
            <a:off x="2406750" y="23409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2" name="Google Shape;272;p35"/>
          <p:cNvSpPr txBox="1"/>
          <p:nvPr/>
        </p:nvSpPr>
        <p:spPr>
          <a:xfrm>
            <a:off x="2406750" y="39024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3" name="Google Shape;273;p35"/>
          <p:cNvSpPr txBox="1"/>
          <p:nvPr/>
        </p:nvSpPr>
        <p:spPr>
          <a:xfrm>
            <a:off x="3053625" y="442570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4" name="Google Shape;274;p35"/>
          <p:cNvSpPr txBox="1"/>
          <p:nvPr/>
        </p:nvSpPr>
        <p:spPr>
          <a:xfrm>
            <a:off x="3652950" y="49179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5" name="Google Shape;275;p35"/>
          <p:cNvSpPr txBox="1"/>
          <p:nvPr/>
        </p:nvSpPr>
        <p:spPr>
          <a:xfrm>
            <a:off x="3053625" y="28363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6" name="Google Shape;276;p35"/>
          <p:cNvSpPr txBox="1"/>
          <p:nvPr/>
        </p:nvSpPr>
        <p:spPr>
          <a:xfrm>
            <a:off x="3652950" y="339665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7" name="Google Shape;277;p35"/>
          <p:cNvSpPr txBox="1"/>
          <p:nvPr/>
        </p:nvSpPr>
        <p:spPr>
          <a:xfrm>
            <a:off x="3548225" y="2057900"/>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8" name="Google Shape;278;p35"/>
          <p:cNvSpPr txBox="1"/>
          <p:nvPr/>
        </p:nvSpPr>
        <p:spPr>
          <a:xfrm>
            <a:off x="4118325" y="261822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79" name="Google Shape;279;p35"/>
          <p:cNvSpPr txBox="1"/>
          <p:nvPr/>
        </p:nvSpPr>
        <p:spPr>
          <a:xfrm>
            <a:off x="2892125" y="3103900"/>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80" name="Google Shape;280;p35"/>
          <p:cNvSpPr txBox="1"/>
          <p:nvPr/>
        </p:nvSpPr>
        <p:spPr>
          <a:xfrm>
            <a:off x="3500600" y="3639125"/>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81" name="Google Shape;281;p35"/>
          <p:cNvSpPr txBox="1"/>
          <p:nvPr/>
        </p:nvSpPr>
        <p:spPr>
          <a:xfrm>
            <a:off x="4118325" y="4133800"/>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82" name="Google Shape;282;p35"/>
          <p:cNvSpPr txBox="1"/>
          <p:nvPr/>
        </p:nvSpPr>
        <p:spPr>
          <a:xfrm>
            <a:off x="173850" y="0"/>
            <a:ext cx="3455700" cy="113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3_CHATBOT</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1200">
                <a:latin typeface="Open Sans Light"/>
                <a:ea typeface="Open Sans Light"/>
                <a:cs typeface="Open Sans Light"/>
                <a:sym typeface="Open Sans Light"/>
              </a:rPr>
              <a:t>Image _ Watson assistant testing interface</a:t>
            </a:r>
            <a:endParaRPr sz="12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283" name="Google Shape;283;p35"/>
          <p:cNvPicPr preferRelativeResize="0"/>
          <p:nvPr/>
        </p:nvPicPr>
        <p:blipFill>
          <a:blip r:embed="rId4">
            <a:alphaModFix/>
          </a:blip>
          <a:stretch>
            <a:fillRect/>
          </a:stretch>
        </p:blipFill>
        <p:spPr>
          <a:xfrm>
            <a:off x="6145955" y="29975"/>
            <a:ext cx="2998046" cy="5715001"/>
          </a:xfrm>
          <a:prstGeom prst="rect">
            <a:avLst/>
          </a:prstGeom>
          <a:noFill/>
          <a:ln>
            <a:noFill/>
          </a:ln>
        </p:spPr>
      </p:pic>
      <p:sp>
        <p:nvSpPr>
          <p:cNvPr id="284" name="Google Shape;284;p35"/>
          <p:cNvSpPr/>
          <p:nvPr/>
        </p:nvSpPr>
        <p:spPr>
          <a:xfrm>
            <a:off x="1265575" y="16462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1997975" y="16462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36"/>
          <p:cNvPicPr preferRelativeResize="0"/>
          <p:nvPr/>
        </p:nvPicPr>
        <p:blipFill>
          <a:blip r:embed="rId3">
            <a:alphaModFix/>
          </a:blip>
          <a:stretch>
            <a:fillRect/>
          </a:stretch>
        </p:blipFill>
        <p:spPr>
          <a:xfrm>
            <a:off x="1056575" y="1361425"/>
            <a:ext cx="4164750" cy="3963650"/>
          </a:xfrm>
          <a:prstGeom prst="rect">
            <a:avLst/>
          </a:prstGeom>
          <a:noFill/>
          <a:ln>
            <a:noFill/>
          </a:ln>
        </p:spPr>
      </p:pic>
      <p:sp>
        <p:nvSpPr>
          <p:cNvPr id="291" name="Google Shape;291;p36"/>
          <p:cNvSpPr txBox="1"/>
          <p:nvPr/>
        </p:nvSpPr>
        <p:spPr>
          <a:xfrm>
            <a:off x="942175" y="1361425"/>
            <a:ext cx="8559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Welcome</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92" name="Google Shape;292;p36"/>
          <p:cNvSpPr txBox="1"/>
          <p:nvPr/>
        </p:nvSpPr>
        <p:spPr>
          <a:xfrm>
            <a:off x="771025" y="4309525"/>
            <a:ext cx="11982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Not understand</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93" name="Google Shape;293;p36"/>
          <p:cNvSpPr txBox="1"/>
          <p:nvPr/>
        </p:nvSpPr>
        <p:spPr>
          <a:xfrm>
            <a:off x="1798075" y="1361425"/>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Film</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94" name="Google Shape;294;p36"/>
          <p:cNvSpPr txBox="1"/>
          <p:nvPr/>
        </p:nvSpPr>
        <p:spPr>
          <a:xfrm>
            <a:off x="1750775" y="3396650"/>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Serie</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95" name="Google Shape;295;p36"/>
          <p:cNvSpPr txBox="1"/>
          <p:nvPr/>
        </p:nvSpPr>
        <p:spPr>
          <a:xfrm>
            <a:off x="2892125" y="155212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96" name="Google Shape;296;p36"/>
          <p:cNvSpPr txBox="1"/>
          <p:nvPr/>
        </p:nvSpPr>
        <p:spPr>
          <a:xfrm>
            <a:off x="2406750" y="23409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97" name="Google Shape;297;p36"/>
          <p:cNvSpPr txBox="1"/>
          <p:nvPr/>
        </p:nvSpPr>
        <p:spPr>
          <a:xfrm>
            <a:off x="2406750" y="39024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98" name="Google Shape;298;p36"/>
          <p:cNvSpPr txBox="1"/>
          <p:nvPr/>
        </p:nvSpPr>
        <p:spPr>
          <a:xfrm>
            <a:off x="3053625" y="442570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299" name="Google Shape;299;p36"/>
          <p:cNvSpPr txBox="1"/>
          <p:nvPr/>
        </p:nvSpPr>
        <p:spPr>
          <a:xfrm>
            <a:off x="3652950" y="49179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00" name="Google Shape;300;p36"/>
          <p:cNvSpPr txBox="1"/>
          <p:nvPr/>
        </p:nvSpPr>
        <p:spPr>
          <a:xfrm>
            <a:off x="3053625" y="28363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01" name="Google Shape;301;p36"/>
          <p:cNvSpPr txBox="1"/>
          <p:nvPr/>
        </p:nvSpPr>
        <p:spPr>
          <a:xfrm>
            <a:off x="3652950" y="339665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02" name="Google Shape;302;p36"/>
          <p:cNvSpPr txBox="1"/>
          <p:nvPr/>
        </p:nvSpPr>
        <p:spPr>
          <a:xfrm>
            <a:off x="3548225" y="2057900"/>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03" name="Google Shape;303;p36"/>
          <p:cNvSpPr txBox="1"/>
          <p:nvPr/>
        </p:nvSpPr>
        <p:spPr>
          <a:xfrm>
            <a:off x="4118325" y="261822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04" name="Google Shape;304;p36"/>
          <p:cNvSpPr txBox="1"/>
          <p:nvPr/>
        </p:nvSpPr>
        <p:spPr>
          <a:xfrm>
            <a:off x="2892125" y="3103900"/>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05" name="Google Shape;305;p36"/>
          <p:cNvSpPr txBox="1"/>
          <p:nvPr/>
        </p:nvSpPr>
        <p:spPr>
          <a:xfrm>
            <a:off x="3500600" y="3639125"/>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06" name="Google Shape;306;p36"/>
          <p:cNvSpPr txBox="1"/>
          <p:nvPr/>
        </p:nvSpPr>
        <p:spPr>
          <a:xfrm>
            <a:off x="4118325" y="4133800"/>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07" name="Google Shape;307;p36"/>
          <p:cNvSpPr txBox="1"/>
          <p:nvPr/>
        </p:nvSpPr>
        <p:spPr>
          <a:xfrm>
            <a:off x="173850" y="0"/>
            <a:ext cx="3455700" cy="113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3_CHATBOT</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1200">
                <a:latin typeface="Open Sans Light"/>
                <a:ea typeface="Open Sans Light"/>
                <a:cs typeface="Open Sans Light"/>
                <a:sym typeface="Open Sans Light"/>
              </a:rPr>
              <a:t>Image _ Watson assistant testing interface</a:t>
            </a:r>
            <a:endParaRPr sz="12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308" name="Google Shape;308;p36"/>
          <p:cNvPicPr preferRelativeResize="0"/>
          <p:nvPr/>
        </p:nvPicPr>
        <p:blipFill>
          <a:blip r:embed="rId4">
            <a:alphaModFix/>
          </a:blip>
          <a:stretch>
            <a:fillRect/>
          </a:stretch>
        </p:blipFill>
        <p:spPr>
          <a:xfrm>
            <a:off x="6114650" y="-38332"/>
            <a:ext cx="3029351" cy="5783306"/>
          </a:xfrm>
          <a:prstGeom prst="rect">
            <a:avLst/>
          </a:prstGeom>
          <a:noFill/>
          <a:ln>
            <a:noFill/>
          </a:ln>
        </p:spPr>
      </p:pic>
      <p:sp>
        <p:nvSpPr>
          <p:cNvPr id="309" name="Google Shape;309;p36"/>
          <p:cNvSpPr/>
          <p:nvPr/>
        </p:nvSpPr>
        <p:spPr>
          <a:xfrm>
            <a:off x="1265575" y="16462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1997975" y="16462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2730375" y="1631588"/>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2730375" y="2177313"/>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3343425" y="2198188"/>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37"/>
          <p:cNvPicPr preferRelativeResize="0"/>
          <p:nvPr/>
        </p:nvPicPr>
        <p:blipFill>
          <a:blip r:embed="rId3">
            <a:alphaModFix/>
          </a:blip>
          <a:stretch>
            <a:fillRect/>
          </a:stretch>
        </p:blipFill>
        <p:spPr>
          <a:xfrm>
            <a:off x="1056575" y="1361425"/>
            <a:ext cx="4164750" cy="3963650"/>
          </a:xfrm>
          <a:prstGeom prst="rect">
            <a:avLst/>
          </a:prstGeom>
          <a:noFill/>
          <a:ln>
            <a:noFill/>
          </a:ln>
        </p:spPr>
      </p:pic>
      <p:sp>
        <p:nvSpPr>
          <p:cNvPr id="319" name="Google Shape;319;p37"/>
          <p:cNvSpPr txBox="1"/>
          <p:nvPr/>
        </p:nvSpPr>
        <p:spPr>
          <a:xfrm>
            <a:off x="942175" y="1361425"/>
            <a:ext cx="8559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Welcome</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0" name="Google Shape;320;p37"/>
          <p:cNvSpPr txBox="1"/>
          <p:nvPr/>
        </p:nvSpPr>
        <p:spPr>
          <a:xfrm>
            <a:off x="771025" y="4309525"/>
            <a:ext cx="11982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Not understand</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1" name="Google Shape;321;p37"/>
          <p:cNvSpPr txBox="1"/>
          <p:nvPr/>
        </p:nvSpPr>
        <p:spPr>
          <a:xfrm>
            <a:off x="1798075" y="1361425"/>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Film</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2" name="Google Shape;322;p37"/>
          <p:cNvSpPr txBox="1"/>
          <p:nvPr/>
        </p:nvSpPr>
        <p:spPr>
          <a:xfrm>
            <a:off x="1750775" y="3396650"/>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Serie</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3" name="Google Shape;323;p37"/>
          <p:cNvSpPr txBox="1"/>
          <p:nvPr/>
        </p:nvSpPr>
        <p:spPr>
          <a:xfrm>
            <a:off x="2892125" y="155212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4" name="Google Shape;324;p37"/>
          <p:cNvSpPr txBox="1"/>
          <p:nvPr/>
        </p:nvSpPr>
        <p:spPr>
          <a:xfrm>
            <a:off x="2406750" y="23409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5" name="Google Shape;325;p37"/>
          <p:cNvSpPr txBox="1"/>
          <p:nvPr/>
        </p:nvSpPr>
        <p:spPr>
          <a:xfrm>
            <a:off x="2406750" y="39024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6" name="Google Shape;326;p37"/>
          <p:cNvSpPr txBox="1"/>
          <p:nvPr/>
        </p:nvSpPr>
        <p:spPr>
          <a:xfrm>
            <a:off x="3053625" y="442570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7" name="Google Shape;327;p37"/>
          <p:cNvSpPr txBox="1"/>
          <p:nvPr/>
        </p:nvSpPr>
        <p:spPr>
          <a:xfrm>
            <a:off x="3652950" y="49179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8" name="Google Shape;328;p37"/>
          <p:cNvSpPr txBox="1"/>
          <p:nvPr/>
        </p:nvSpPr>
        <p:spPr>
          <a:xfrm>
            <a:off x="3053625" y="28363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29" name="Google Shape;329;p37"/>
          <p:cNvSpPr txBox="1"/>
          <p:nvPr/>
        </p:nvSpPr>
        <p:spPr>
          <a:xfrm>
            <a:off x="3652950" y="339665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30" name="Google Shape;330;p37"/>
          <p:cNvSpPr txBox="1"/>
          <p:nvPr/>
        </p:nvSpPr>
        <p:spPr>
          <a:xfrm>
            <a:off x="3548225" y="2057900"/>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31" name="Google Shape;331;p37"/>
          <p:cNvSpPr txBox="1"/>
          <p:nvPr/>
        </p:nvSpPr>
        <p:spPr>
          <a:xfrm>
            <a:off x="4118325" y="261822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32" name="Google Shape;332;p37"/>
          <p:cNvSpPr txBox="1"/>
          <p:nvPr/>
        </p:nvSpPr>
        <p:spPr>
          <a:xfrm>
            <a:off x="2892125" y="3103900"/>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33" name="Google Shape;333;p37"/>
          <p:cNvSpPr txBox="1"/>
          <p:nvPr/>
        </p:nvSpPr>
        <p:spPr>
          <a:xfrm>
            <a:off x="3500600" y="3639125"/>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34" name="Google Shape;334;p37"/>
          <p:cNvSpPr txBox="1"/>
          <p:nvPr/>
        </p:nvSpPr>
        <p:spPr>
          <a:xfrm>
            <a:off x="4118325" y="4133800"/>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35" name="Google Shape;335;p37"/>
          <p:cNvSpPr txBox="1"/>
          <p:nvPr/>
        </p:nvSpPr>
        <p:spPr>
          <a:xfrm>
            <a:off x="173850" y="0"/>
            <a:ext cx="3455700" cy="113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3_CHATBOT</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1200">
                <a:latin typeface="Open Sans Light"/>
                <a:ea typeface="Open Sans Light"/>
                <a:cs typeface="Open Sans Light"/>
                <a:sym typeface="Open Sans Light"/>
              </a:rPr>
              <a:t>Image _ Watson assistant testing interface</a:t>
            </a:r>
            <a:endParaRPr sz="12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336" name="Google Shape;336;p37"/>
          <p:cNvPicPr preferRelativeResize="0"/>
          <p:nvPr/>
        </p:nvPicPr>
        <p:blipFill>
          <a:blip r:embed="rId4">
            <a:alphaModFix/>
          </a:blip>
          <a:stretch>
            <a:fillRect/>
          </a:stretch>
        </p:blipFill>
        <p:spPr>
          <a:xfrm>
            <a:off x="6114650" y="0"/>
            <a:ext cx="3029351" cy="5715002"/>
          </a:xfrm>
          <a:prstGeom prst="rect">
            <a:avLst/>
          </a:prstGeom>
          <a:noFill/>
          <a:ln>
            <a:noFill/>
          </a:ln>
        </p:spPr>
      </p:pic>
      <p:sp>
        <p:nvSpPr>
          <p:cNvPr id="337" name="Google Shape;337;p37"/>
          <p:cNvSpPr/>
          <p:nvPr/>
        </p:nvSpPr>
        <p:spPr>
          <a:xfrm>
            <a:off x="1265575" y="16462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
          <p:cNvSpPr/>
          <p:nvPr/>
        </p:nvSpPr>
        <p:spPr>
          <a:xfrm>
            <a:off x="1997975" y="16462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2730375" y="16462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2696550" y="21773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3343425" y="2198200"/>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3343425" y="243997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a:off x="1274775" y="4133800"/>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1997975" y="3238700"/>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38"/>
          <p:cNvPicPr preferRelativeResize="0"/>
          <p:nvPr/>
        </p:nvPicPr>
        <p:blipFill>
          <a:blip r:embed="rId3">
            <a:alphaModFix/>
          </a:blip>
          <a:stretch>
            <a:fillRect/>
          </a:stretch>
        </p:blipFill>
        <p:spPr>
          <a:xfrm>
            <a:off x="1056575" y="1361425"/>
            <a:ext cx="4164750" cy="3963650"/>
          </a:xfrm>
          <a:prstGeom prst="rect">
            <a:avLst/>
          </a:prstGeom>
          <a:noFill/>
          <a:ln>
            <a:noFill/>
          </a:ln>
        </p:spPr>
      </p:pic>
      <p:sp>
        <p:nvSpPr>
          <p:cNvPr id="350" name="Google Shape;350;p38"/>
          <p:cNvSpPr txBox="1"/>
          <p:nvPr/>
        </p:nvSpPr>
        <p:spPr>
          <a:xfrm>
            <a:off x="942175" y="1361425"/>
            <a:ext cx="8559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Welcome</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51" name="Google Shape;351;p38"/>
          <p:cNvSpPr txBox="1"/>
          <p:nvPr/>
        </p:nvSpPr>
        <p:spPr>
          <a:xfrm>
            <a:off x="771025" y="4309525"/>
            <a:ext cx="11982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Not understand</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52" name="Google Shape;352;p38"/>
          <p:cNvSpPr txBox="1"/>
          <p:nvPr/>
        </p:nvSpPr>
        <p:spPr>
          <a:xfrm>
            <a:off x="1798075" y="1361425"/>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Film</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53" name="Google Shape;353;p38"/>
          <p:cNvSpPr txBox="1"/>
          <p:nvPr/>
        </p:nvSpPr>
        <p:spPr>
          <a:xfrm>
            <a:off x="1750775" y="3396650"/>
            <a:ext cx="7035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Serie</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54" name="Google Shape;354;p38"/>
          <p:cNvSpPr txBox="1"/>
          <p:nvPr/>
        </p:nvSpPr>
        <p:spPr>
          <a:xfrm>
            <a:off x="2892125" y="155212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55" name="Google Shape;355;p38"/>
          <p:cNvSpPr txBox="1"/>
          <p:nvPr/>
        </p:nvSpPr>
        <p:spPr>
          <a:xfrm>
            <a:off x="2406750" y="23409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56" name="Google Shape;356;p38"/>
          <p:cNvSpPr txBox="1"/>
          <p:nvPr/>
        </p:nvSpPr>
        <p:spPr>
          <a:xfrm>
            <a:off x="2406750" y="39024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57" name="Google Shape;357;p38"/>
          <p:cNvSpPr txBox="1"/>
          <p:nvPr/>
        </p:nvSpPr>
        <p:spPr>
          <a:xfrm>
            <a:off x="3053625" y="442570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58" name="Google Shape;358;p38"/>
          <p:cNvSpPr txBox="1"/>
          <p:nvPr/>
        </p:nvSpPr>
        <p:spPr>
          <a:xfrm>
            <a:off x="3652950" y="491797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59" name="Google Shape;359;p38"/>
          <p:cNvSpPr txBox="1"/>
          <p:nvPr/>
        </p:nvSpPr>
        <p:spPr>
          <a:xfrm>
            <a:off x="3053625" y="2836325"/>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60" name="Google Shape;360;p38"/>
          <p:cNvSpPr txBox="1"/>
          <p:nvPr/>
        </p:nvSpPr>
        <p:spPr>
          <a:xfrm>
            <a:off x="3652950" y="3396650"/>
            <a:ext cx="788700" cy="40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Reproval</a:t>
            </a:r>
            <a:endParaRPr sz="1200">
              <a:solidFill>
                <a:schemeClr val="dk1"/>
              </a:solidFill>
              <a:latin typeface="Open Sans Light"/>
              <a:ea typeface="Open Sans Light"/>
              <a:cs typeface="Open Sans Light"/>
              <a:sym typeface="Open Sans Light"/>
            </a:endParaRPr>
          </a:p>
          <a:p>
            <a:pPr indent="0" lvl="0" marL="0" rtl="0" algn="ctr">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ctr">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61" name="Google Shape;361;p38"/>
          <p:cNvSpPr txBox="1"/>
          <p:nvPr/>
        </p:nvSpPr>
        <p:spPr>
          <a:xfrm>
            <a:off x="3548225" y="2057900"/>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62" name="Google Shape;362;p38"/>
          <p:cNvSpPr txBox="1"/>
          <p:nvPr/>
        </p:nvSpPr>
        <p:spPr>
          <a:xfrm>
            <a:off x="4118325" y="2618225"/>
            <a:ext cx="16731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Recommendation_3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63" name="Google Shape;363;p38"/>
          <p:cNvSpPr txBox="1"/>
          <p:nvPr/>
        </p:nvSpPr>
        <p:spPr>
          <a:xfrm>
            <a:off x="2892125" y="3103900"/>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R_1</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64" name="Google Shape;364;p38"/>
          <p:cNvSpPr txBox="1"/>
          <p:nvPr/>
        </p:nvSpPr>
        <p:spPr>
          <a:xfrm>
            <a:off x="3500600" y="3639125"/>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R_2</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65" name="Google Shape;365;p38"/>
          <p:cNvSpPr txBox="1"/>
          <p:nvPr/>
        </p:nvSpPr>
        <p:spPr>
          <a:xfrm>
            <a:off x="4118325" y="4133800"/>
            <a:ext cx="855900" cy="6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R_3</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Approval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sp>
        <p:nvSpPr>
          <p:cNvPr id="366" name="Google Shape;366;p38"/>
          <p:cNvSpPr txBox="1"/>
          <p:nvPr/>
        </p:nvSpPr>
        <p:spPr>
          <a:xfrm>
            <a:off x="173850" y="0"/>
            <a:ext cx="3455700" cy="113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3600">
                <a:latin typeface="Open Sans ExtraBold"/>
                <a:ea typeface="Open Sans ExtraBold"/>
                <a:cs typeface="Open Sans ExtraBold"/>
                <a:sym typeface="Open Sans ExtraBold"/>
              </a:rPr>
              <a:t>3_CHATBOT</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1200">
                <a:latin typeface="Open Sans Light"/>
                <a:ea typeface="Open Sans Light"/>
                <a:cs typeface="Open Sans Light"/>
                <a:sym typeface="Open Sans Light"/>
              </a:rPr>
              <a:t>Image _ Watson assistant testing interface</a:t>
            </a:r>
            <a:endParaRPr sz="12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36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367" name="Google Shape;367;p38"/>
          <p:cNvPicPr preferRelativeResize="0"/>
          <p:nvPr/>
        </p:nvPicPr>
        <p:blipFill>
          <a:blip r:embed="rId4">
            <a:alphaModFix/>
          </a:blip>
          <a:stretch>
            <a:fillRect/>
          </a:stretch>
        </p:blipFill>
        <p:spPr>
          <a:xfrm>
            <a:off x="6161727" y="0"/>
            <a:ext cx="2997623" cy="5715002"/>
          </a:xfrm>
          <a:prstGeom prst="rect">
            <a:avLst/>
          </a:prstGeom>
          <a:noFill/>
          <a:ln>
            <a:noFill/>
          </a:ln>
        </p:spPr>
      </p:pic>
      <p:sp>
        <p:nvSpPr>
          <p:cNvPr id="368" name="Google Shape;368;p38"/>
          <p:cNvSpPr/>
          <p:nvPr/>
        </p:nvSpPr>
        <p:spPr>
          <a:xfrm>
            <a:off x="1265575" y="16462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1274775" y="41004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1997975" y="1646225"/>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2730375" y="1631588"/>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2696550" y="2177313"/>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3343425" y="2198188"/>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3343425" y="2517250"/>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2045275" y="3238700"/>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2730375" y="3220700"/>
            <a:ext cx="209100" cy="20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p39"/>
          <p:cNvPicPr preferRelativeResize="0"/>
          <p:nvPr/>
        </p:nvPicPr>
        <p:blipFill rotWithShape="1">
          <a:blip r:embed="rId3">
            <a:alphaModFix/>
          </a:blip>
          <a:srcRect b="0" l="20000" r="0" t="0"/>
          <a:stretch/>
        </p:blipFill>
        <p:spPr>
          <a:xfrm>
            <a:off x="0" y="0"/>
            <a:ext cx="9144000" cy="5715000"/>
          </a:xfrm>
          <a:prstGeom prst="rect">
            <a:avLst/>
          </a:prstGeom>
          <a:noFill/>
          <a:ln>
            <a:noFill/>
          </a:ln>
        </p:spPr>
      </p:pic>
      <p:sp>
        <p:nvSpPr>
          <p:cNvPr id="382" name="Google Shape;382;p39"/>
          <p:cNvSpPr txBox="1"/>
          <p:nvPr/>
        </p:nvSpPr>
        <p:spPr>
          <a:xfrm>
            <a:off x="159625" y="482175"/>
            <a:ext cx="6000600" cy="485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800">
                <a:solidFill>
                  <a:schemeClr val="dk1"/>
                </a:solidFill>
                <a:latin typeface="Open Sans Light"/>
                <a:ea typeface="Open Sans Light"/>
                <a:cs typeface="Open Sans Light"/>
                <a:sym typeface="Open Sans Light"/>
              </a:rPr>
              <a:t>UDD - Universidad del Desarrollo_MDS - Master in Data Science</a:t>
            </a:r>
            <a:endParaRPr sz="8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lang="en" sz="4800">
                <a:solidFill>
                  <a:schemeClr val="dk1"/>
                </a:solidFill>
                <a:latin typeface="Open Sans ExtraBold"/>
                <a:ea typeface="Open Sans ExtraBold"/>
                <a:cs typeface="Open Sans ExtraBold"/>
                <a:sym typeface="Open Sans ExtraBold"/>
              </a:rPr>
              <a:t>PRODUCT RECOMMENDER</a:t>
            </a:r>
            <a:endParaRPr sz="4800">
              <a:solidFill>
                <a:schemeClr val="dk1"/>
              </a:solidFill>
              <a:latin typeface="Open Sans ExtraBold"/>
              <a:ea typeface="Open Sans ExtraBold"/>
              <a:cs typeface="Open Sans ExtraBold"/>
              <a:sym typeface="Open Sans ExtraBold"/>
            </a:endParaRPr>
          </a:p>
          <a:p>
            <a:pPr indent="0" lvl="0" marL="0" rtl="0" algn="l">
              <a:lnSpc>
                <a:spcPct val="100000"/>
              </a:lnSpc>
              <a:spcBef>
                <a:spcPts val="1000"/>
              </a:spcBef>
              <a:spcAft>
                <a:spcPts val="0"/>
              </a:spcAft>
              <a:buNone/>
            </a:pPr>
            <a:r>
              <a:rPr lang="en" sz="4800">
                <a:solidFill>
                  <a:schemeClr val="dk1"/>
                </a:solidFill>
                <a:latin typeface="Open Sans ExtraBold"/>
                <a:ea typeface="Open Sans ExtraBold"/>
                <a:cs typeface="Open Sans ExtraBold"/>
                <a:sym typeface="Open Sans ExtraBold"/>
              </a:rPr>
              <a:t>CHATBOT</a:t>
            </a:r>
            <a:endParaRPr sz="4800">
              <a:solidFill>
                <a:schemeClr val="dk1"/>
              </a:solidFill>
              <a:latin typeface="Open Sans ExtraBold"/>
              <a:ea typeface="Open Sans ExtraBold"/>
              <a:cs typeface="Open Sans ExtraBold"/>
              <a:sym typeface="Open Sans ExtraBold"/>
            </a:endParaRPr>
          </a:p>
          <a:p>
            <a:pPr indent="0" lvl="0" marL="0" rtl="0" algn="l">
              <a:lnSpc>
                <a:spcPct val="100000"/>
              </a:lnSpc>
              <a:spcBef>
                <a:spcPts val="1000"/>
              </a:spcBef>
              <a:spcAft>
                <a:spcPts val="0"/>
              </a:spcAft>
              <a:buNone/>
            </a:pPr>
            <a:r>
              <a:t/>
            </a:r>
            <a:endParaRPr sz="8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t/>
            </a:r>
            <a:endParaRPr sz="8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lang="en" sz="1000">
                <a:solidFill>
                  <a:schemeClr val="dk1"/>
                </a:solidFill>
                <a:latin typeface="Open Sans Light"/>
                <a:ea typeface="Open Sans Light"/>
                <a:cs typeface="Open Sans Light"/>
                <a:sym typeface="Open Sans Light"/>
              </a:rPr>
              <a:t>Students</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lang="en" sz="1000">
                <a:solidFill>
                  <a:schemeClr val="dk1"/>
                </a:solidFill>
                <a:latin typeface="Open Sans Light"/>
                <a:ea typeface="Open Sans Light"/>
                <a:cs typeface="Open Sans Light"/>
                <a:sym typeface="Open Sans Light"/>
              </a:rPr>
              <a:t>Rovai, Marcelo_ Sacasa, Manuel</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lang="en" sz="1000">
                <a:solidFill>
                  <a:schemeClr val="dk1"/>
                </a:solidFill>
                <a:latin typeface="Open Sans Light"/>
                <a:ea typeface="Open Sans Light"/>
                <a:cs typeface="Open Sans Light"/>
                <a:sym typeface="Open Sans Light"/>
              </a:rPr>
              <a:t>Professors</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lang="en" sz="1000">
                <a:solidFill>
                  <a:schemeClr val="dk1"/>
                </a:solidFill>
                <a:latin typeface="Open Sans Light"/>
                <a:ea typeface="Open Sans Light"/>
                <a:cs typeface="Open Sans Light"/>
                <a:sym typeface="Open Sans Light"/>
              </a:rPr>
              <a:t>Reinoso, Pablo_ Seguel, Rodrigo</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1000"/>
              </a:spcBef>
              <a:spcAft>
                <a:spcPts val="0"/>
              </a:spcAft>
              <a:buNone/>
            </a:pPr>
            <a:r>
              <a:rPr lang="en" sz="1000">
                <a:solidFill>
                  <a:schemeClr val="dk1"/>
                </a:solidFill>
                <a:latin typeface="Open Sans Light"/>
                <a:ea typeface="Open Sans Light"/>
                <a:cs typeface="Open Sans Light"/>
                <a:sym typeface="Open Sans Light"/>
              </a:rPr>
              <a:t>May, 2019</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0" l="10120" r="0" t="0"/>
          <a:stretch/>
        </p:blipFill>
        <p:spPr>
          <a:xfrm>
            <a:off x="0" y="0"/>
            <a:ext cx="9144000" cy="5715000"/>
          </a:xfrm>
          <a:prstGeom prst="rect">
            <a:avLst/>
          </a:prstGeom>
          <a:noFill/>
          <a:ln>
            <a:noFill/>
          </a:ln>
        </p:spPr>
      </p:pic>
      <p:sp>
        <p:nvSpPr>
          <p:cNvPr id="67" name="Google Shape;67;p15"/>
          <p:cNvSpPr txBox="1"/>
          <p:nvPr/>
        </p:nvSpPr>
        <p:spPr>
          <a:xfrm>
            <a:off x="267425" y="0"/>
            <a:ext cx="6134100" cy="5225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solidFill>
                  <a:srgbClr val="FFFFFF"/>
                </a:solidFill>
                <a:latin typeface="Open Sans ExtraBold"/>
                <a:ea typeface="Open Sans ExtraBold"/>
                <a:cs typeface="Open Sans ExtraBold"/>
                <a:sym typeface="Open Sans ExtraBold"/>
              </a:rPr>
              <a:t>COLLABORATIVE</a:t>
            </a:r>
            <a:endParaRPr sz="48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rPr lang="en" sz="4800">
                <a:solidFill>
                  <a:srgbClr val="FFFFFF"/>
                </a:solidFill>
                <a:latin typeface="Open Sans ExtraBold"/>
                <a:ea typeface="Open Sans ExtraBold"/>
                <a:cs typeface="Open Sans ExtraBold"/>
                <a:sym typeface="Open Sans ExtraBold"/>
              </a:rPr>
              <a:t>FILTERING</a:t>
            </a:r>
            <a:endParaRPr sz="12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Clr>
                <a:schemeClr val="dk1"/>
              </a:buClr>
              <a:buSzPts val="1100"/>
              <a:buFont typeface="Arial"/>
              <a:buNone/>
            </a:pPr>
            <a:r>
              <a:rPr lang="en" sz="1100">
                <a:solidFill>
                  <a:srgbClr val="FFFFFF"/>
                </a:solidFill>
                <a:latin typeface="Open Sans Light"/>
                <a:ea typeface="Open Sans Light"/>
                <a:cs typeface="Open Sans Light"/>
                <a:sym typeface="Open Sans Light"/>
              </a:rPr>
              <a:t>As stated by Yifan et </a:t>
            </a:r>
            <a:r>
              <a:rPr lang="en" sz="1100">
                <a:solidFill>
                  <a:srgbClr val="FFFFFF"/>
                </a:solidFill>
                <a:latin typeface="Open Sans Light"/>
                <a:ea typeface="Open Sans Light"/>
                <a:cs typeface="Open Sans Light"/>
                <a:sym typeface="Open Sans Light"/>
              </a:rPr>
              <a:t>al</a:t>
            </a:r>
            <a:r>
              <a:rPr lang="en" sz="1100">
                <a:solidFill>
                  <a:srgbClr val="FFFFFF"/>
                </a:solidFill>
                <a:latin typeface="Open Sans Light"/>
                <a:ea typeface="Open Sans Light"/>
                <a:cs typeface="Open Sans Light"/>
                <a:sym typeface="Open Sans Light"/>
              </a:rPr>
              <a:t>, a common task of recommender systems is to improve customer experience through personalized recommendations based on prior implicit feedback. These systems passively track different sorts of user behavior, such as purchase history, watching habits and browsing activity, in order to model user preferences. Unlike the much more extensively researched explicit feedback, we do not have any direct input from the users regarding their preferences. In particular, we lack substantial evidence on which products consumer dislike.</a:t>
            </a:r>
            <a:endParaRPr sz="11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Clr>
                <a:schemeClr val="dk1"/>
              </a:buClr>
              <a:buSzPts val="1100"/>
              <a:buFont typeface="Arial"/>
              <a:buNone/>
            </a:pPr>
            <a:r>
              <a:rPr lang="en" sz="1100">
                <a:solidFill>
                  <a:srgbClr val="FFFFFF"/>
                </a:solidFill>
                <a:latin typeface="Open Sans Light"/>
                <a:ea typeface="Open Sans Light"/>
                <a:cs typeface="Open Sans Light"/>
                <a:sym typeface="Open Sans Light"/>
              </a:rPr>
              <a:t>Collaborative filtering refers to the process of identifying patterns among the objects in a dataset in order to make a decision about a new object. In the context of recommendation engines, we use collaborative filtering to provide recommendations by looking at similar users in the dataset.</a:t>
            </a:r>
            <a:endParaRPr sz="11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Clr>
                <a:schemeClr val="dk1"/>
              </a:buClr>
              <a:buSzPts val="1100"/>
              <a:buFont typeface="Arial"/>
              <a:buNone/>
            </a:pPr>
            <a:r>
              <a:rPr lang="en" sz="1100">
                <a:solidFill>
                  <a:srgbClr val="FFFFFF"/>
                </a:solidFill>
                <a:latin typeface="Open Sans Light"/>
                <a:ea typeface="Open Sans Light"/>
                <a:cs typeface="Open Sans Light"/>
                <a:sym typeface="Open Sans Light"/>
              </a:rPr>
              <a:t>The assumption here is that if two people have similar ratings for a particular set of movies or series, then their choices in a set of new unknown movies would be similar too. By identifying patterns in those common content, we make predictions about new movies or series.</a:t>
            </a:r>
            <a:endParaRPr sz="1100">
              <a:solidFill>
                <a:srgbClr val="FFFFFF"/>
              </a:solidFill>
              <a:latin typeface="Open Sans Light"/>
              <a:ea typeface="Open Sans Light"/>
              <a:cs typeface="Open Sans Light"/>
              <a:sym typeface="Open Sans Light"/>
            </a:endParaRPr>
          </a:p>
          <a:p>
            <a:pPr indent="0" lvl="0" marL="0" rtl="0" algn="l">
              <a:lnSpc>
                <a:spcPct val="90000"/>
              </a:lnSpc>
              <a:spcBef>
                <a:spcPts val="1000"/>
              </a:spcBef>
              <a:spcAft>
                <a:spcPts val="0"/>
              </a:spcAft>
              <a:buClr>
                <a:schemeClr val="dk1"/>
              </a:buClr>
              <a:buSzPts val="1100"/>
              <a:buFont typeface="Arial"/>
              <a:buNone/>
            </a:pPr>
            <a:r>
              <a:rPr lang="en" sz="1100">
                <a:solidFill>
                  <a:srgbClr val="FFFFFF"/>
                </a:solidFill>
                <a:latin typeface="Open Sans Light"/>
                <a:ea typeface="Open Sans Light"/>
                <a:cs typeface="Open Sans Light"/>
                <a:sym typeface="Open Sans Light"/>
              </a:rPr>
              <a:t>Collaborative filtering is typically used when we have huge datasets. These methods can be used for various verticals like finance, online shopping, marketing, customer studies, and so on.</a:t>
            </a:r>
            <a:endParaRPr sz="1100">
              <a:solidFill>
                <a:srgbClr val="FFFFFF"/>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nvSpPr>
        <p:spPr>
          <a:xfrm>
            <a:off x="267425" y="0"/>
            <a:ext cx="6134100" cy="188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latin typeface="Open Sans ExtraBold"/>
                <a:ea typeface="Open Sans ExtraBold"/>
                <a:cs typeface="Open Sans ExtraBold"/>
                <a:sym typeface="Open Sans ExtraBold"/>
              </a:rPr>
              <a:t>RECOMMENDER </a:t>
            </a:r>
            <a:r>
              <a:rPr lang="en" sz="4800">
                <a:latin typeface="Open Sans ExtraBold"/>
                <a:ea typeface="Open Sans ExtraBold"/>
                <a:cs typeface="Open Sans ExtraBold"/>
                <a:sym typeface="Open Sans ExtraBold"/>
              </a:rPr>
              <a:t>APPROACH</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73" name="Google Shape;73;p16"/>
          <p:cNvPicPr preferRelativeResize="0"/>
          <p:nvPr/>
        </p:nvPicPr>
        <p:blipFill>
          <a:blip r:embed="rId3">
            <a:alphaModFix/>
          </a:blip>
          <a:stretch>
            <a:fillRect/>
          </a:stretch>
        </p:blipFill>
        <p:spPr>
          <a:xfrm>
            <a:off x="576775" y="3786800"/>
            <a:ext cx="661750" cy="709549"/>
          </a:xfrm>
          <a:prstGeom prst="rect">
            <a:avLst/>
          </a:prstGeom>
          <a:noFill/>
          <a:ln>
            <a:noFill/>
          </a:ln>
        </p:spPr>
      </p:pic>
      <p:pic>
        <p:nvPicPr>
          <p:cNvPr id="74" name="Google Shape;74;p16"/>
          <p:cNvPicPr preferRelativeResize="0"/>
          <p:nvPr/>
        </p:nvPicPr>
        <p:blipFill>
          <a:blip r:embed="rId4">
            <a:alphaModFix/>
          </a:blip>
          <a:stretch>
            <a:fillRect/>
          </a:stretch>
        </p:blipFill>
        <p:spPr>
          <a:xfrm>
            <a:off x="1856350" y="2277150"/>
            <a:ext cx="765475" cy="765475"/>
          </a:xfrm>
          <a:prstGeom prst="rect">
            <a:avLst/>
          </a:prstGeom>
          <a:noFill/>
          <a:ln>
            <a:noFill/>
          </a:ln>
        </p:spPr>
      </p:pic>
      <p:pic>
        <p:nvPicPr>
          <p:cNvPr id="75" name="Google Shape;75;p16"/>
          <p:cNvPicPr preferRelativeResize="0"/>
          <p:nvPr/>
        </p:nvPicPr>
        <p:blipFill>
          <a:blip r:embed="rId3">
            <a:alphaModFix/>
          </a:blip>
          <a:stretch>
            <a:fillRect/>
          </a:stretch>
        </p:blipFill>
        <p:spPr>
          <a:xfrm>
            <a:off x="1431750" y="3786800"/>
            <a:ext cx="661750" cy="709549"/>
          </a:xfrm>
          <a:prstGeom prst="rect">
            <a:avLst/>
          </a:prstGeom>
          <a:noFill/>
          <a:ln>
            <a:noFill/>
          </a:ln>
        </p:spPr>
      </p:pic>
      <p:pic>
        <p:nvPicPr>
          <p:cNvPr id="76" name="Google Shape;76;p16"/>
          <p:cNvPicPr preferRelativeResize="0"/>
          <p:nvPr/>
        </p:nvPicPr>
        <p:blipFill>
          <a:blip r:embed="rId3">
            <a:alphaModFix/>
          </a:blip>
          <a:stretch>
            <a:fillRect/>
          </a:stretch>
        </p:blipFill>
        <p:spPr>
          <a:xfrm>
            <a:off x="2286725" y="3786800"/>
            <a:ext cx="661750" cy="709549"/>
          </a:xfrm>
          <a:prstGeom prst="rect">
            <a:avLst/>
          </a:prstGeom>
          <a:noFill/>
          <a:ln>
            <a:noFill/>
          </a:ln>
        </p:spPr>
      </p:pic>
      <p:pic>
        <p:nvPicPr>
          <p:cNvPr id="77" name="Google Shape;77;p16"/>
          <p:cNvPicPr preferRelativeResize="0"/>
          <p:nvPr/>
        </p:nvPicPr>
        <p:blipFill>
          <a:blip r:embed="rId3">
            <a:alphaModFix/>
          </a:blip>
          <a:stretch>
            <a:fillRect/>
          </a:stretch>
        </p:blipFill>
        <p:spPr>
          <a:xfrm>
            <a:off x="3183650" y="3786800"/>
            <a:ext cx="661750" cy="709549"/>
          </a:xfrm>
          <a:prstGeom prst="rect">
            <a:avLst/>
          </a:prstGeom>
          <a:noFill/>
          <a:ln>
            <a:noFill/>
          </a:ln>
        </p:spPr>
      </p:pic>
      <p:pic>
        <p:nvPicPr>
          <p:cNvPr id="78" name="Google Shape;78;p16"/>
          <p:cNvPicPr preferRelativeResize="0"/>
          <p:nvPr/>
        </p:nvPicPr>
        <p:blipFill>
          <a:blip r:embed="rId4">
            <a:alphaModFix/>
          </a:blip>
          <a:stretch>
            <a:fillRect/>
          </a:stretch>
        </p:blipFill>
        <p:spPr>
          <a:xfrm>
            <a:off x="6234363" y="2277150"/>
            <a:ext cx="765475" cy="765475"/>
          </a:xfrm>
          <a:prstGeom prst="rect">
            <a:avLst/>
          </a:prstGeom>
          <a:noFill/>
          <a:ln>
            <a:noFill/>
          </a:ln>
        </p:spPr>
      </p:pic>
      <p:pic>
        <p:nvPicPr>
          <p:cNvPr id="79" name="Google Shape;79;p16"/>
          <p:cNvPicPr preferRelativeResize="0"/>
          <p:nvPr/>
        </p:nvPicPr>
        <p:blipFill>
          <a:blip r:embed="rId3">
            <a:alphaModFix/>
          </a:blip>
          <a:stretch>
            <a:fillRect/>
          </a:stretch>
        </p:blipFill>
        <p:spPr>
          <a:xfrm>
            <a:off x="5852750" y="3786800"/>
            <a:ext cx="661750" cy="709549"/>
          </a:xfrm>
          <a:prstGeom prst="rect">
            <a:avLst/>
          </a:prstGeom>
          <a:noFill/>
          <a:ln>
            <a:noFill/>
          </a:ln>
        </p:spPr>
      </p:pic>
      <p:pic>
        <p:nvPicPr>
          <p:cNvPr id="80" name="Google Shape;80;p16"/>
          <p:cNvPicPr preferRelativeResize="0"/>
          <p:nvPr/>
        </p:nvPicPr>
        <p:blipFill>
          <a:blip r:embed="rId3">
            <a:alphaModFix/>
          </a:blip>
          <a:stretch>
            <a:fillRect/>
          </a:stretch>
        </p:blipFill>
        <p:spPr>
          <a:xfrm>
            <a:off x="6791625" y="3786800"/>
            <a:ext cx="661750" cy="709549"/>
          </a:xfrm>
          <a:prstGeom prst="rect">
            <a:avLst/>
          </a:prstGeom>
          <a:noFill/>
          <a:ln>
            <a:noFill/>
          </a:ln>
        </p:spPr>
      </p:pic>
      <p:pic>
        <p:nvPicPr>
          <p:cNvPr id="81" name="Google Shape;81;p16"/>
          <p:cNvPicPr preferRelativeResize="0"/>
          <p:nvPr/>
        </p:nvPicPr>
        <p:blipFill>
          <a:blip r:embed="rId3">
            <a:alphaModFix/>
          </a:blip>
          <a:stretch>
            <a:fillRect/>
          </a:stretch>
        </p:blipFill>
        <p:spPr>
          <a:xfrm>
            <a:off x="7730500" y="3786800"/>
            <a:ext cx="661750" cy="709549"/>
          </a:xfrm>
          <a:prstGeom prst="rect">
            <a:avLst/>
          </a:prstGeom>
          <a:noFill/>
          <a:ln>
            <a:noFill/>
          </a:ln>
        </p:spPr>
      </p:pic>
      <p:sp>
        <p:nvSpPr>
          <p:cNvPr id="82" name="Google Shape;82;p16"/>
          <p:cNvSpPr txBox="1"/>
          <p:nvPr/>
        </p:nvSpPr>
        <p:spPr>
          <a:xfrm>
            <a:off x="398775" y="3100150"/>
            <a:ext cx="3649200" cy="177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Open Sans"/>
                <a:ea typeface="Open Sans"/>
                <a:cs typeface="Open Sans"/>
                <a:sym typeface="Open Sans"/>
              </a:rPr>
              <a:t>User 0001</a:t>
            </a:r>
            <a:endParaRPr b="1" sz="1100">
              <a:solidFill>
                <a:schemeClr val="dk1"/>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ctr">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ctr">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ctr">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ctr">
              <a:lnSpc>
                <a:spcPct val="115000"/>
              </a:lnSpc>
              <a:spcBef>
                <a:spcPts val="600"/>
              </a:spcBef>
              <a:spcAft>
                <a:spcPts val="600"/>
              </a:spcAft>
              <a:buNone/>
            </a:pPr>
            <a:r>
              <a:rPr b="1" lang="en" sz="1100">
                <a:solidFill>
                  <a:schemeClr val="dk1"/>
                </a:solidFill>
                <a:latin typeface="Open Sans"/>
                <a:ea typeface="Open Sans"/>
                <a:cs typeface="Open Sans"/>
                <a:sym typeface="Open Sans"/>
              </a:rPr>
              <a:t>Film_001        Film_002       Film_003       Film_004</a:t>
            </a:r>
            <a:endParaRPr sz="1100">
              <a:latin typeface="Open Sans Light"/>
              <a:ea typeface="Open Sans Light"/>
              <a:cs typeface="Open Sans Light"/>
              <a:sym typeface="Open Sans Light"/>
            </a:endParaRPr>
          </a:p>
        </p:txBody>
      </p:sp>
      <p:pic>
        <p:nvPicPr>
          <p:cNvPr id="83" name="Google Shape;83;p16"/>
          <p:cNvPicPr preferRelativeResize="0"/>
          <p:nvPr/>
        </p:nvPicPr>
        <p:blipFill>
          <a:blip r:embed="rId3">
            <a:alphaModFix amt="26000"/>
          </a:blip>
          <a:stretch>
            <a:fillRect/>
          </a:stretch>
        </p:blipFill>
        <p:spPr>
          <a:xfrm>
            <a:off x="4737025" y="3786800"/>
            <a:ext cx="661750" cy="709549"/>
          </a:xfrm>
          <a:prstGeom prst="rect">
            <a:avLst/>
          </a:prstGeom>
          <a:noFill/>
          <a:ln>
            <a:noFill/>
          </a:ln>
        </p:spPr>
      </p:pic>
      <p:sp>
        <p:nvSpPr>
          <p:cNvPr id="84" name="Google Shape;84;p16"/>
          <p:cNvSpPr txBox="1"/>
          <p:nvPr/>
        </p:nvSpPr>
        <p:spPr>
          <a:xfrm>
            <a:off x="4572000" y="3100150"/>
            <a:ext cx="4091100" cy="177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Open Sans"/>
                <a:ea typeface="Open Sans"/>
                <a:cs typeface="Open Sans"/>
                <a:sym typeface="Open Sans"/>
              </a:rPr>
              <a:t>User 0002</a:t>
            </a:r>
            <a:endParaRPr b="1" sz="1100">
              <a:solidFill>
                <a:schemeClr val="dk1"/>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ctr">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ctr">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ctr">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l">
              <a:lnSpc>
                <a:spcPct val="115000"/>
              </a:lnSpc>
              <a:spcBef>
                <a:spcPts val="600"/>
              </a:spcBef>
              <a:spcAft>
                <a:spcPts val="600"/>
              </a:spcAft>
              <a:buNone/>
            </a:pPr>
            <a:r>
              <a:rPr b="1" lang="en" sz="1100">
                <a:solidFill>
                  <a:schemeClr val="dk1"/>
                </a:solidFill>
                <a:latin typeface="Open Sans"/>
                <a:ea typeface="Open Sans"/>
                <a:cs typeface="Open Sans"/>
                <a:sym typeface="Open Sans"/>
              </a:rPr>
              <a:t>    Film_004              Film_001          Film_002         Film_003</a:t>
            </a:r>
            <a:endParaRPr sz="1100">
              <a:latin typeface="Open Sans Light"/>
              <a:ea typeface="Open Sans Light"/>
              <a:cs typeface="Open Sans Light"/>
              <a:sym typeface="Open Sans Light"/>
            </a:endParaRPr>
          </a:p>
        </p:txBody>
      </p:sp>
      <p:cxnSp>
        <p:nvCxnSpPr>
          <p:cNvPr id="85" name="Google Shape;85;p16"/>
          <p:cNvCxnSpPr/>
          <p:nvPr/>
        </p:nvCxnSpPr>
        <p:spPr>
          <a:xfrm>
            <a:off x="3986113" y="4323988"/>
            <a:ext cx="692700" cy="0"/>
          </a:xfrm>
          <a:prstGeom prst="straightConnector1">
            <a:avLst/>
          </a:prstGeom>
          <a:noFill/>
          <a:ln cap="flat" cmpd="sng" w="9525">
            <a:solidFill>
              <a:schemeClr val="dk2"/>
            </a:solidFill>
            <a:prstDash val="solid"/>
            <a:round/>
            <a:headEnd len="med" w="med" type="none"/>
            <a:tailEnd len="med" w="med" type="triangle"/>
          </a:ln>
        </p:spPr>
      </p:cxnSp>
      <p:sp>
        <p:nvSpPr>
          <p:cNvPr id="86" name="Google Shape;86;p16"/>
          <p:cNvSpPr txBox="1"/>
          <p:nvPr/>
        </p:nvSpPr>
        <p:spPr>
          <a:xfrm>
            <a:off x="716738" y="4804800"/>
            <a:ext cx="3044700" cy="61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lang="en" sz="1100">
                <a:solidFill>
                  <a:schemeClr val="dk1"/>
                </a:solidFill>
                <a:latin typeface="Open Sans Light"/>
                <a:ea typeface="Open Sans Light"/>
                <a:cs typeface="Open Sans Light"/>
                <a:sym typeface="Open Sans Light"/>
              </a:rPr>
              <a:t>Similar user without a film. Recommendation film/serie to complete perfect match</a:t>
            </a:r>
            <a:endParaRPr sz="1100">
              <a:latin typeface="Open Sans Light"/>
              <a:ea typeface="Open Sans Light"/>
              <a:cs typeface="Open Sans Light"/>
              <a:sym typeface="Open Sans Light"/>
            </a:endParaRPr>
          </a:p>
        </p:txBody>
      </p:sp>
      <p:sp>
        <p:nvSpPr>
          <p:cNvPr id="87" name="Google Shape;87;p16"/>
          <p:cNvSpPr txBox="1"/>
          <p:nvPr/>
        </p:nvSpPr>
        <p:spPr>
          <a:xfrm>
            <a:off x="5095200" y="4804800"/>
            <a:ext cx="3044700" cy="61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rPr lang="en" sz="1100">
                <a:solidFill>
                  <a:schemeClr val="dk1"/>
                </a:solidFill>
                <a:latin typeface="Open Sans Light"/>
                <a:ea typeface="Open Sans Light"/>
                <a:cs typeface="Open Sans Light"/>
                <a:sym typeface="Open Sans Light"/>
              </a:rPr>
              <a:t>Similar user without a film. Recommendation film/serie to complete perfect match</a:t>
            </a:r>
            <a:endParaRPr sz="1100">
              <a:latin typeface="Open Sans Light"/>
              <a:ea typeface="Open Sans Light"/>
              <a:cs typeface="Open Sans Light"/>
              <a:sym typeface="Open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189309"/>
            <a:ext cx="9144000" cy="6093619"/>
          </a:xfrm>
          <a:prstGeom prst="rect">
            <a:avLst/>
          </a:prstGeom>
          <a:noFill/>
          <a:ln>
            <a:noFill/>
          </a:ln>
        </p:spPr>
      </p:pic>
      <p:sp>
        <p:nvSpPr>
          <p:cNvPr id="93" name="Google Shape;93;p17"/>
          <p:cNvSpPr txBox="1"/>
          <p:nvPr/>
        </p:nvSpPr>
        <p:spPr>
          <a:xfrm>
            <a:off x="267425" y="0"/>
            <a:ext cx="4252500" cy="5515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solidFill>
                  <a:srgbClr val="FFFFFF"/>
                </a:solidFill>
                <a:latin typeface="Open Sans ExtraBold"/>
                <a:ea typeface="Open Sans ExtraBold"/>
                <a:cs typeface="Open Sans ExtraBold"/>
                <a:sym typeface="Open Sans ExtraBold"/>
              </a:rPr>
              <a:t>DATA SET</a:t>
            </a:r>
            <a:endParaRPr sz="48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100">
                <a:solidFill>
                  <a:srgbClr val="FFFFFF"/>
                </a:solidFill>
                <a:latin typeface="Open Sans"/>
                <a:ea typeface="Open Sans"/>
                <a:cs typeface="Open Sans"/>
                <a:sym typeface="Open Sans"/>
              </a:rPr>
              <a:t>•All data are from Chile</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•6 months of data, collected from 09/01/2018 to 03/10/2029</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•187K observations:</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•Series 123,016</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•Movies  58,845</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•Live TV   5,402</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•41,442 unique customers</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•12,845 different titles on dataset (</a:t>
            </a:r>
            <a:r>
              <a:rPr b="1" i="1" lang="en" sz="1100">
                <a:solidFill>
                  <a:srgbClr val="FFFFFF"/>
                </a:solidFill>
                <a:latin typeface="Open Sans"/>
                <a:ea typeface="Open Sans"/>
                <a:cs typeface="Open Sans"/>
                <a:sym typeface="Open Sans"/>
              </a:rPr>
              <a:t>id_grupo</a:t>
            </a:r>
            <a:r>
              <a:rPr b="1" lang="en" sz="1100">
                <a:solidFill>
                  <a:srgbClr val="FFFFFF"/>
                </a:solidFill>
                <a:latin typeface="Open Sans"/>
                <a:ea typeface="Open Sans"/>
                <a:cs typeface="Open Sans"/>
                <a:sym typeface="Open Sans"/>
              </a:rPr>
              <a:t>)</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•Each Serie episode has a unique </a:t>
            </a:r>
            <a:r>
              <a:rPr b="1" i="1" lang="en" sz="1100">
                <a:solidFill>
                  <a:srgbClr val="FFFFFF"/>
                </a:solidFill>
                <a:latin typeface="Open Sans"/>
                <a:ea typeface="Open Sans"/>
                <a:cs typeface="Open Sans"/>
                <a:sym typeface="Open Sans"/>
              </a:rPr>
              <a:t>id_grupo</a:t>
            </a:r>
            <a:endParaRPr b="1" i="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•4,373 unique movie/series titles</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•There are 2 types of operation: Subscription (~94%) and Rent</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•Majority of streaming happen in mobile phones, followed by TV and web browsers</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•30% of "MAX_VIS", that is the maximum time spent on streaming are “null”</a:t>
            </a:r>
            <a:endParaRPr b="1" sz="1100">
              <a:solidFill>
                <a:srgbClr val="FFFFFF"/>
              </a:solidFill>
              <a:latin typeface="Open Sans"/>
              <a:ea typeface="Open Sans"/>
              <a:cs typeface="Open Sans"/>
              <a:sym typeface="Open Sans"/>
            </a:endParaRPr>
          </a:p>
          <a:p>
            <a:pPr indent="0" lvl="0" marL="0" rtl="0" algn="l">
              <a:lnSpc>
                <a:spcPct val="90000"/>
              </a:lnSpc>
              <a:spcBef>
                <a:spcPts val="1000"/>
              </a:spcBef>
              <a:spcAft>
                <a:spcPts val="0"/>
              </a:spcAft>
              <a:buNone/>
            </a:pPr>
            <a:r>
              <a:t/>
            </a:r>
            <a:endParaRPr sz="48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p:txBody>
      </p:sp>
      <p:sp>
        <p:nvSpPr>
          <p:cNvPr id="94" name="Google Shape;94;p17"/>
          <p:cNvSpPr txBox="1"/>
          <p:nvPr/>
        </p:nvSpPr>
        <p:spPr>
          <a:xfrm>
            <a:off x="4733500" y="742675"/>
            <a:ext cx="4252500" cy="361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b="1"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100">
                <a:solidFill>
                  <a:srgbClr val="FFFFFF"/>
                </a:solidFill>
                <a:latin typeface="Open Sans"/>
                <a:ea typeface="Open Sans"/>
                <a:cs typeface="Open Sans"/>
                <a:sym typeface="Open Sans"/>
              </a:rPr>
              <a:t>•5,016 ID_CLIENTE are NULL - Make no sense customers with Null ID, should be deleted</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•ID_GRUPO and ID_CLIENTE will be converted to integer to reduce memory space</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•“DURACION_TOTAL” has 3,655 observations invalid. From that, 3,653 are related with “Live TV” and 2 for movies. It is OK for Live TV to have no data regarding total duration time, but not for movies. Those 2 observations are related with ID_GRUPO = 779381, that has a null total duration time and was not seen by users (o or also null time). Those data should be deleted.</a:t>
            </a:r>
            <a:endParaRPr b="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100">
                <a:solidFill>
                  <a:srgbClr val="FFFFFF"/>
                </a:solidFill>
                <a:latin typeface="Open Sans"/>
                <a:ea typeface="Open Sans"/>
                <a:cs typeface="Open Sans"/>
                <a:sym typeface="Open Sans"/>
              </a:rPr>
              <a:t>•FECHA_PAIS should be converted to </a:t>
            </a:r>
            <a:r>
              <a:rPr b="1" i="1" lang="en" sz="1100">
                <a:solidFill>
                  <a:srgbClr val="FFFFFF"/>
                </a:solidFill>
                <a:latin typeface="Open Sans"/>
                <a:ea typeface="Open Sans"/>
                <a:cs typeface="Open Sans"/>
                <a:sym typeface="Open Sans"/>
              </a:rPr>
              <a:t>datatime format</a:t>
            </a:r>
            <a:endParaRPr b="1" i="1"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b="1" sz="1100">
              <a:solidFill>
                <a:srgbClr val="FFFFFF"/>
              </a:solidFill>
              <a:latin typeface="Open Sans"/>
              <a:ea typeface="Open Sans"/>
              <a:cs typeface="Open Sans"/>
              <a:sym typeface="Open Sans"/>
            </a:endParaRPr>
          </a:p>
          <a:p>
            <a:pPr indent="0" lvl="0" marL="0" rtl="0" algn="l">
              <a:lnSpc>
                <a:spcPct val="90000"/>
              </a:lnSpc>
              <a:spcBef>
                <a:spcPts val="1000"/>
              </a:spcBef>
              <a:spcAft>
                <a:spcPts val="0"/>
              </a:spcAft>
              <a:buNone/>
            </a:pPr>
            <a:r>
              <a:t/>
            </a:r>
            <a:endParaRPr sz="48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nvSpPr>
        <p:spPr>
          <a:xfrm>
            <a:off x="267425" y="275775"/>
            <a:ext cx="7387800" cy="1218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latin typeface="Open Sans ExtraBold"/>
                <a:ea typeface="Open Sans ExtraBold"/>
                <a:cs typeface="Open Sans ExtraBold"/>
                <a:sym typeface="Open Sans ExtraBold"/>
              </a:rPr>
              <a:t>1_DATA SET CLEANING</a:t>
            </a:r>
            <a:endParaRPr sz="48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sp>
        <p:nvSpPr>
          <p:cNvPr id="100" name="Google Shape;100;p18"/>
          <p:cNvSpPr txBox="1"/>
          <p:nvPr/>
        </p:nvSpPr>
        <p:spPr>
          <a:xfrm>
            <a:off x="368800" y="3557375"/>
            <a:ext cx="4034100" cy="188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b="1" sz="1100">
              <a:latin typeface="Open Sans"/>
              <a:ea typeface="Open Sans"/>
              <a:cs typeface="Open Sans"/>
              <a:sym typeface="Open Sans"/>
            </a:endParaRPr>
          </a:p>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•MAX_VIS being Null make no sense for series and movies (it is OK for Live TV), but should be kept because shows that spite that user could not "connect" (or data is wrong), he is in principle interested on that content. Null value should be converted to '1' (1 minute of view).</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•MAX_VIS negative values (1 observation) must be deleted.</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b="1" sz="1100">
              <a:solidFill>
                <a:schemeClr val="dk1"/>
              </a:solidFill>
              <a:latin typeface="Open Sans"/>
              <a:ea typeface="Open Sans"/>
              <a:cs typeface="Open Sans"/>
              <a:sym typeface="Open Sans"/>
            </a:endParaRPr>
          </a:p>
          <a:p>
            <a:pPr indent="0" lvl="0" marL="0" rtl="0" algn="l">
              <a:lnSpc>
                <a:spcPct val="90000"/>
              </a:lnSpc>
              <a:spcBef>
                <a:spcPts val="1000"/>
              </a:spcBef>
              <a:spcAft>
                <a:spcPts val="0"/>
              </a:spcAft>
              <a:buNone/>
            </a:pPr>
            <a:r>
              <a:t/>
            </a:r>
            <a:endParaRPr sz="48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pic>
        <p:nvPicPr>
          <p:cNvPr id="101" name="Google Shape;101;p18"/>
          <p:cNvPicPr preferRelativeResize="0"/>
          <p:nvPr/>
        </p:nvPicPr>
        <p:blipFill>
          <a:blip r:embed="rId3">
            <a:alphaModFix/>
          </a:blip>
          <a:stretch>
            <a:fillRect/>
          </a:stretch>
        </p:blipFill>
        <p:spPr>
          <a:xfrm>
            <a:off x="267413" y="1550975"/>
            <a:ext cx="2815312" cy="1973625"/>
          </a:xfrm>
          <a:prstGeom prst="rect">
            <a:avLst/>
          </a:prstGeom>
          <a:noFill/>
          <a:ln>
            <a:noFill/>
          </a:ln>
        </p:spPr>
      </p:pic>
      <p:sp>
        <p:nvSpPr>
          <p:cNvPr id="102" name="Google Shape;102;p18"/>
          <p:cNvSpPr txBox="1"/>
          <p:nvPr/>
        </p:nvSpPr>
        <p:spPr>
          <a:xfrm>
            <a:off x="4486525" y="3900725"/>
            <a:ext cx="4385700" cy="188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•DURACION_TOTAL , that is the total duration time of content must be converted to minutes format (for example: 01:20:30 converted to 80.5)</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•There are 26 items, Series episodes with total duration equal to zero. We must change it to median that should be 42 minutes</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pic>
        <p:nvPicPr>
          <p:cNvPr id="103" name="Google Shape;103;p18"/>
          <p:cNvPicPr preferRelativeResize="0"/>
          <p:nvPr/>
        </p:nvPicPr>
        <p:blipFill>
          <a:blip r:embed="rId4">
            <a:alphaModFix/>
          </a:blip>
          <a:stretch>
            <a:fillRect/>
          </a:stretch>
        </p:blipFill>
        <p:spPr>
          <a:xfrm>
            <a:off x="3082725" y="1550963"/>
            <a:ext cx="2851650" cy="1973650"/>
          </a:xfrm>
          <a:prstGeom prst="rect">
            <a:avLst/>
          </a:prstGeom>
          <a:noFill/>
          <a:ln>
            <a:noFill/>
          </a:ln>
        </p:spPr>
      </p:pic>
      <p:pic>
        <p:nvPicPr>
          <p:cNvPr id="104" name="Google Shape;104;p18"/>
          <p:cNvPicPr preferRelativeResize="0"/>
          <p:nvPr/>
        </p:nvPicPr>
        <p:blipFill>
          <a:blip r:embed="rId5">
            <a:alphaModFix/>
          </a:blip>
          <a:stretch>
            <a:fillRect/>
          </a:stretch>
        </p:blipFill>
        <p:spPr>
          <a:xfrm>
            <a:off x="5878375" y="1518200"/>
            <a:ext cx="2946288" cy="203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nvSpPr>
        <p:spPr>
          <a:xfrm>
            <a:off x="267425" y="275775"/>
            <a:ext cx="7625400" cy="1218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latin typeface="Open Sans ExtraBold"/>
                <a:ea typeface="Open Sans ExtraBold"/>
                <a:cs typeface="Open Sans ExtraBold"/>
                <a:sym typeface="Open Sans ExtraBold"/>
              </a:rPr>
              <a:t>1_</a:t>
            </a:r>
            <a:r>
              <a:rPr lang="en" sz="4800">
                <a:latin typeface="Open Sans ExtraBold"/>
                <a:ea typeface="Open Sans ExtraBold"/>
                <a:cs typeface="Open Sans ExtraBold"/>
                <a:sym typeface="Open Sans ExtraBold"/>
              </a:rPr>
              <a:t>DATA SET CLEANING</a:t>
            </a:r>
            <a:endParaRPr sz="48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sp>
        <p:nvSpPr>
          <p:cNvPr id="110" name="Google Shape;110;p19"/>
          <p:cNvSpPr txBox="1"/>
          <p:nvPr/>
        </p:nvSpPr>
        <p:spPr>
          <a:xfrm>
            <a:off x="364300" y="4067700"/>
            <a:ext cx="7770900" cy="164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•LABEL_REC:  A new column is created with the simple (and clean) title, been series (w/0 "s2e7" for example) or movie.</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•LABEL_DUR: A new column with percentage of max view over total duration is created</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200">
                <a:solidFill>
                  <a:schemeClr val="dk1"/>
                </a:solidFill>
                <a:latin typeface="Open Sans Light"/>
                <a:ea typeface="Open Sans Light"/>
                <a:cs typeface="Open Sans Light"/>
                <a:sym typeface="Open Sans Light"/>
              </a:rPr>
              <a:t>•Dataset is filtered for LABEL_DUR &gt; 60% and duplicates eliminated.</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pic>
        <p:nvPicPr>
          <p:cNvPr id="111" name="Google Shape;111;p19"/>
          <p:cNvPicPr preferRelativeResize="0"/>
          <p:nvPr/>
        </p:nvPicPr>
        <p:blipFill>
          <a:blip r:embed="rId3">
            <a:alphaModFix/>
          </a:blip>
          <a:stretch>
            <a:fillRect/>
          </a:stretch>
        </p:blipFill>
        <p:spPr>
          <a:xfrm>
            <a:off x="364300" y="1341675"/>
            <a:ext cx="3556323" cy="2559050"/>
          </a:xfrm>
          <a:prstGeom prst="rect">
            <a:avLst/>
          </a:prstGeom>
          <a:noFill/>
          <a:ln>
            <a:noFill/>
          </a:ln>
        </p:spPr>
      </p:pic>
      <p:pic>
        <p:nvPicPr>
          <p:cNvPr id="112" name="Google Shape;112;p19"/>
          <p:cNvPicPr preferRelativeResize="0"/>
          <p:nvPr/>
        </p:nvPicPr>
        <p:blipFill>
          <a:blip r:embed="rId4">
            <a:alphaModFix/>
          </a:blip>
          <a:stretch>
            <a:fillRect/>
          </a:stretch>
        </p:blipFill>
        <p:spPr>
          <a:xfrm>
            <a:off x="4739775" y="1341675"/>
            <a:ext cx="3556369" cy="255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nvSpPr>
        <p:spPr>
          <a:xfrm>
            <a:off x="267425" y="275775"/>
            <a:ext cx="6741000" cy="1218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latin typeface="Open Sans ExtraBold"/>
                <a:ea typeface="Open Sans ExtraBold"/>
                <a:cs typeface="Open Sans ExtraBold"/>
                <a:sym typeface="Open Sans ExtraBold"/>
              </a:rPr>
              <a:t>1_THE MOST SEEN</a:t>
            </a:r>
            <a:endParaRPr sz="4800">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latin typeface="Open Sans Light"/>
              <a:ea typeface="Open Sans Light"/>
              <a:cs typeface="Open Sans Light"/>
              <a:sym typeface="Open Sans Light"/>
            </a:endParaRPr>
          </a:p>
        </p:txBody>
      </p:sp>
      <p:sp>
        <p:nvSpPr>
          <p:cNvPr id="118" name="Google Shape;118;p20"/>
          <p:cNvSpPr txBox="1"/>
          <p:nvPr/>
        </p:nvSpPr>
        <p:spPr>
          <a:xfrm>
            <a:off x="440500" y="1608375"/>
            <a:ext cx="2036700" cy="3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Open Sans Light"/>
                <a:ea typeface="Open Sans Light"/>
                <a:cs typeface="Open Sans Light"/>
                <a:sym typeface="Open Sans Light"/>
              </a:rPr>
              <a:t>•Once we have 2 filtered and cleaned datasets, one for movies and one for series, where only content that was really saw was kept (more than 60%), it is interesting to know what were the most seen movies and series on current/past month. This answer will be important to recommend content to users that have not enough data to be used with trained model.</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200">
              <a:solidFill>
                <a:schemeClr val="dk1"/>
              </a:solidFill>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a:p>
            <a:pPr indent="0" lvl="0" marL="0" rtl="0" algn="l">
              <a:lnSpc>
                <a:spcPct val="90000"/>
              </a:lnSpc>
              <a:spcBef>
                <a:spcPts val="1000"/>
              </a:spcBef>
              <a:spcAft>
                <a:spcPts val="0"/>
              </a:spcAft>
              <a:buNone/>
            </a:pPr>
            <a:r>
              <a:t/>
            </a:r>
            <a:endParaRPr sz="1200">
              <a:latin typeface="Open Sans Light"/>
              <a:ea typeface="Open Sans Light"/>
              <a:cs typeface="Open Sans Light"/>
              <a:sym typeface="Open Sans Light"/>
            </a:endParaRPr>
          </a:p>
        </p:txBody>
      </p:sp>
      <p:pic>
        <p:nvPicPr>
          <p:cNvPr id="119" name="Google Shape;119;p20"/>
          <p:cNvPicPr preferRelativeResize="0"/>
          <p:nvPr/>
        </p:nvPicPr>
        <p:blipFill>
          <a:blip r:embed="rId3">
            <a:alphaModFix/>
          </a:blip>
          <a:stretch>
            <a:fillRect/>
          </a:stretch>
        </p:blipFill>
        <p:spPr>
          <a:xfrm>
            <a:off x="2589675" y="1608375"/>
            <a:ext cx="3221575" cy="3099800"/>
          </a:xfrm>
          <a:prstGeom prst="rect">
            <a:avLst/>
          </a:prstGeom>
          <a:noFill/>
          <a:ln>
            <a:noFill/>
          </a:ln>
        </p:spPr>
      </p:pic>
      <p:pic>
        <p:nvPicPr>
          <p:cNvPr id="120" name="Google Shape;120;p20"/>
          <p:cNvPicPr preferRelativeResize="0"/>
          <p:nvPr/>
        </p:nvPicPr>
        <p:blipFill>
          <a:blip r:embed="rId4">
            <a:alphaModFix/>
          </a:blip>
          <a:stretch>
            <a:fillRect/>
          </a:stretch>
        </p:blipFill>
        <p:spPr>
          <a:xfrm>
            <a:off x="6012850" y="1637204"/>
            <a:ext cx="2624400" cy="3042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1"/>
          <p:cNvPicPr preferRelativeResize="0"/>
          <p:nvPr/>
        </p:nvPicPr>
        <p:blipFill rotWithShape="1">
          <a:blip r:embed="rId3">
            <a:alphaModFix/>
          </a:blip>
          <a:srcRect b="28958" l="31805" r="0" t="7086"/>
          <a:stretch/>
        </p:blipFill>
        <p:spPr>
          <a:xfrm flipH="1">
            <a:off x="0" y="0"/>
            <a:ext cx="9144000" cy="5715000"/>
          </a:xfrm>
          <a:prstGeom prst="rect">
            <a:avLst/>
          </a:prstGeom>
          <a:noFill/>
          <a:ln>
            <a:noFill/>
          </a:ln>
        </p:spPr>
      </p:pic>
      <p:sp>
        <p:nvSpPr>
          <p:cNvPr id="126" name="Google Shape;126;p21"/>
          <p:cNvSpPr txBox="1"/>
          <p:nvPr/>
        </p:nvSpPr>
        <p:spPr>
          <a:xfrm>
            <a:off x="267425" y="275775"/>
            <a:ext cx="6741000" cy="1218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4800">
                <a:solidFill>
                  <a:srgbClr val="FFFFFF"/>
                </a:solidFill>
                <a:latin typeface="Open Sans ExtraBold"/>
                <a:ea typeface="Open Sans ExtraBold"/>
                <a:cs typeface="Open Sans ExtraBold"/>
                <a:sym typeface="Open Sans ExtraBold"/>
              </a:rPr>
              <a:t>1_DATA PRE_PROCESSING</a:t>
            </a:r>
            <a:endParaRPr sz="4800">
              <a:solidFill>
                <a:srgbClr val="FFFFFF"/>
              </a:solidFill>
              <a:latin typeface="Open Sans ExtraBold"/>
              <a:ea typeface="Open Sans ExtraBold"/>
              <a:cs typeface="Open Sans ExtraBold"/>
              <a:sym typeface="Open Sans ExtraBold"/>
            </a:endParaRPr>
          </a:p>
          <a:p>
            <a:pPr indent="0" lvl="0" marL="0" rtl="0" algn="l">
              <a:lnSpc>
                <a:spcPct val="90000"/>
              </a:lnSpc>
              <a:spcBef>
                <a:spcPts val="1000"/>
              </a:spcBef>
              <a:spcAft>
                <a:spcPts val="0"/>
              </a:spcAft>
              <a:buNone/>
            </a:pPr>
            <a:r>
              <a:t/>
            </a:r>
            <a:endParaRPr sz="1100">
              <a:solidFill>
                <a:srgbClr val="FFFFFF"/>
              </a:solidFill>
              <a:latin typeface="Open Sans Light"/>
              <a:ea typeface="Open Sans Light"/>
              <a:cs typeface="Open Sans Light"/>
              <a:sym typeface="Open Sans Light"/>
            </a:endParaRPr>
          </a:p>
        </p:txBody>
      </p:sp>
      <p:sp>
        <p:nvSpPr>
          <p:cNvPr id="127" name="Google Shape;127;p21"/>
          <p:cNvSpPr txBox="1"/>
          <p:nvPr/>
        </p:nvSpPr>
        <p:spPr>
          <a:xfrm>
            <a:off x="390150" y="2340600"/>
            <a:ext cx="4563600" cy="278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Open Sans"/>
                <a:ea typeface="Open Sans"/>
                <a:cs typeface="Open Sans"/>
                <a:sym typeface="Open Sans"/>
              </a:rPr>
              <a:t>•The data to be used with Implicit Library, should be grouped in two variables, ID_CLIENT (user) and ID_GRUPO (content), having a count column created with number of times that a specific content were seen (in our case will be 1). </a:t>
            </a:r>
            <a:endParaRPr sz="12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lang="en" sz="1200">
                <a:solidFill>
                  <a:srgbClr val="FFFFFF"/>
                </a:solidFill>
                <a:latin typeface="Open Sans"/>
                <a:ea typeface="Open Sans"/>
                <a:cs typeface="Open Sans"/>
                <a:sym typeface="Open Sans"/>
              </a:rPr>
              <a:t>•Those variables must be converted to “category”</a:t>
            </a:r>
            <a:endParaRPr sz="12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lang="en" sz="1200">
                <a:solidFill>
                  <a:srgbClr val="FFFFFF"/>
                </a:solidFill>
                <a:latin typeface="Open Sans"/>
                <a:ea typeface="Open Sans"/>
                <a:cs typeface="Open Sans"/>
                <a:sym typeface="Open Sans"/>
              </a:rPr>
              <a:t>•To make sense, a recommender model based on content seen by a user must have a minimum of items seen by an individual customer in order to use it for recommendation. 4 is an empirical value based on practice. But for this project, we will keep it at “1”, because only 10% of users has a decent number of content history.</a:t>
            </a:r>
            <a:endParaRPr sz="12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90000"/>
              </a:lnSpc>
              <a:spcBef>
                <a:spcPts val="1000"/>
              </a:spcBef>
              <a:spcAft>
                <a:spcPts val="0"/>
              </a:spcAft>
              <a:buNone/>
            </a:pPr>
            <a:r>
              <a:t/>
            </a:r>
            <a:endParaRPr sz="1200">
              <a:solidFill>
                <a:srgbClr val="FFFFFF"/>
              </a:solidFill>
              <a:latin typeface="Open Sans"/>
              <a:ea typeface="Open Sans"/>
              <a:cs typeface="Open Sans"/>
              <a:sym typeface="Open Sans"/>
            </a:endParaRPr>
          </a:p>
          <a:p>
            <a:pPr indent="0" lvl="0" marL="0" rtl="0" algn="l">
              <a:lnSpc>
                <a:spcPct val="90000"/>
              </a:lnSpc>
              <a:spcBef>
                <a:spcPts val="1000"/>
              </a:spcBef>
              <a:spcAft>
                <a:spcPts val="0"/>
              </a:spcAft>
              <a:buNone/>
            </a:pPr>
            <a:r>
              <a:t/>
            </a:r>
            <a:endParaRPr sz="1200">
              <a:solidFill>
                <a:srgbClr val="FFFFFF"/>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